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87" r:id="rId3"/>
    <p:sldId id="314" r:id="rId4"/>
    <p:sldId id="259" r:id="rId5"/>
    <p:sldId id="290" r:id="rId6"/>
    <p:sldId id="261" r:id="rId7"/>
    <p:sldId id="292" r:id="rId8"/>
    <p:sldId id="293" r:id="rId9"/>
    <p:sldId id="294" r:id="rId10"/>
    <p:sldId id="300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2" r:id="rId2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9A0F"/>
    <a:srgbClr val="0099FF"/>
    <a:srgbClr val="69D8FF"/>
    <a:srgbClr val="29C7FF"/>
    <a:srgbClr val="17141F"/>
    <a:srgbClr val="FC9A01"/>
    <a:srgbClr val="EDCD30"/>
    <a:srgbClr val="38B597"/>
    <a:srgbClr val="4536C3"/>
    <a:srgbClr val="B801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2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8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jp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jpg>
</file>

<file path=ppt/media/image24.jpeg>
</file>

<file path=ppt/media/image25.png>
</file>

<file path=ppt/media/image26.jpe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jpeg>
</file>

<file path=ppt/media/image5.jpg>
</file>

<file path=ppt/media/image50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A0902E-0BE4-4424-84B4-46EFA1FF1226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3AFADF-B129-4355-B4C1-30505793686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76074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99EFCA-7D8D-444A-9633-F491A7294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6FE7F9E-E0D1-4908-AD55-EEB432EA6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DBB104-36E2-46ED-95A4-1E3720B6D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80BF46-A5D6-4AFA-9269-EC2EAFBDF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0D0643-23DC-4E57-A1FF-789A593B9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3417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F08DD-C012-40FE-99AD-494585EF7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C658B82-6BD6-4ECE-A47E-375A169267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5400AE-72BA-4AB4-8B46-7B326E6D4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836B74-876E-4C6A-9A49-1B7782233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EFDD790-3D4C-4AAA-B869-3CD8FA873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6933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A17DF9E-B720-4425-88C3-D5D27E6F6A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671C2C5-E65C-4582-AB0E-9B59C4F70E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887D7A-A034-46E4-8FC4-6CD36130B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B92BBC-A9EB-434E-B791-1A95CB0E9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B36E47-E557-433C-847D-389737D93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0084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4F1EF6-DBD2-47AA-BB9F-4B862216C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77D9AF-4064-4B3D-B66A-2C05E46FC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B00AE30-2BF3-47C2-AE4A-F56B6A4BE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0417943-09AE-461D-98A6-74E3294B1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E014CFE-CDEB-4699-8CD8-A58FA084C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16938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D4BA71-5BBC-40E6-8C63-1F3E564ED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3D0593F-7FDF-47A0-B805-1C8B34B9D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96F61F4-BD7A-4AFD-AD8D-10626C603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8C80B8-C416-4893-A62B-B74752986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4ED7AD-301A-43CB-AB73-B5FDF44E5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4136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F8C17B-C294-4EA4-8598-515E7C002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1DA3A9-FDB2-43D9-8A57-AB517611A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4AE572F-47DD-41D4-96F1-C2043B52AC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21373D4-23EB-41E5-B28A-FA0F502F5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2AC2478-A872-4B2E-98A0-2E3290DE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19191C8-C492-4C89-9408-7EA3788C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4700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C7431-C745-4EB2-8428-8AA19AA9C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831FD9-8A6C-4D95-AD86-EA669C3B8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D8D696B-1A40-4673-A754-DA642E1677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78403CE-111B-4139-9D7F-B2B46694A2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043A574-B158-4726-8211-B9E2869995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C5E6D12-D030-4B6A-8A7B-B48A078D4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243A52A-FA88-470E-9574-CB1E4DD1E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CE6D835-26E0-48A1-BB86-08A92EB6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10328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6FEB5E-9BED-40A0-AB15-FDFABAA55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0F81EE8-35D1-4894-9069-C94AB8F02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1435DA4-EA57-4AC0-ACA9-5D633A123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42230D6-7F68-47C3-81E4-3CD853BCC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67639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6F1629A-86C5-4B09-BCD6-D6918E806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CD8C9E3-FE4E-4E6D-A520-0929AA89D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74AB71D-C95E-4FB8-BCE4-588862CE8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58016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3AB05E-6B19-49E2-874D-5DCB3A78A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0AE2BB-4086-4F79-AD60-08537C1A9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F5DB5DB-2BD0-446A-8253-EA20E9EE02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98DBE18-FBE8-4635-A723-DFF9AA326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288E5BE-2DE0-48DE-A93B-507B72D2F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1E5AEC8-ED45-4A23-8C2D-D3C6DD1A7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199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652FF4-AE5C-4890-A768-6E9206389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7CC810A-F571-4CCB-96B8-5BD7CFB560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0986BB0-E7A8-4244-A088-1EAA5E5F1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AFB52C1-978A-47A3-A3F2-205740C0A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FA3217A-4493-4BE3-ADE5-7D9B64F76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DC9DA4C-440B-489E-AB50-9EA4020A1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9617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BFC9181-326B-4F44-99DF-D9BF1F113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9D021-9654-4981-A7D8-04CF851F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2D6093-CD8C-4B5A-A8DA-6462367AD6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C5964-E51C-4580-A0B2-AD99D9C92773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FCAFA0-DD45-4C2F-87C2-897C4E3C58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29A457-AB9F-469A-A522-51443507F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03539-9D17-4E48-828F-DA49BE25CAE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53735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g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n para que es css">
            <a:extLst>
              <a:ext uri="{FF2B5EF4-FFF2-40B4-BE49-F238E27FC236}">
                <a16:creationId xmlns:a16="http://schemas.microsoft.com/office/drawing/2014/main" id="{65601ACA-0B9B-44A7-AA28-6A475D909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E97EC47-C053-4E8C-AE51-424963EDAD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71061"/>
            <a:ext cx="9144000" cy="1205632"/>
          </a:xfrm>
          <a:solidFill>
            <a:schemeClr val="bg1">
              <a:alpha val="12000"/>
            </a:schemeClr>
          </a:solidFill>
        </p:spPr>
        <p:txBody>
          <a:bodyPr>
            <a:normAutofit/>
          </a:bodyPr>
          <a:lstStyle/>
          <a:p>
            <a:r>
              <a:rPr lang="es-MX" sz="7200" b="1" dirty="0">
                <a:solidFill>
                  <a:srgbClr val="29C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dobe Gothic Std B" panose="020B0800000000000000" pitchFamily="34" charset="-128"/>
                <a:cs typeface="Arial" panose="020B0604020202020204" pitchFamily="34" charset="0"/>
              </a:rPr>
              <a:t>Introducción </a:t>
            </a:r>
            <a:r>
              <a:rPr lang="es-MX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dobe Gothic Std B" panose="020B0800000000000000" pitchFamily="34" charset="-128"/>
                <a:cs typeface="Arial" panose="020B0604020202020204" pitchFamily="34" charset="0"/>
              </a:rPr>
              <a:t>a CSS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857" y="3740204"/>
            <a:ext cx="1870365" cy="1767967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-1915874" y="1876693"/>
            <a:ext cx="1894112" cy="100654"/>
          </a:xfrm>
          <a:prstGeom prst="rect">
            <a:avLst/>
          </a:prstGeom>
          <a:solidFill>
            <a:srgbClr val="00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/>
          <p:cNvSpPr/>
          <p:nvPr/>
        </p:nvSpPr>
        <p:spPr>
          <a:xfrm>
            <a:off x="87086" y="3740204"/>
            <a:ext cx="2449285" cy="1767967"/>
          </a:xfrm>
          <a:prstGeom prst="rect">
            <a:avLst/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8393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48148E-6 L 0.72409 -0.00741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198" y="-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CF65AC80-AA32-4FAB-9D60-52D8738077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2" y="5756017"/>
            <a:ext cx="12039598" cy="107721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s-MX" altLang="es-MX" sz="28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Se pueden </a:t>
            </a:r>
            <a:r>
              <a:rPr lang="es-MX" altLang="es-MX" sz="32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aplicar muchas más reglas</a:t>
            </a:r>
            <a:r>
              <a:rPr lang="es-MX" altLang="es-MX" sz="28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, consiguiendo así un </a:t>
            </a:r>
            <a:r>
              <a:rPr lang="es-MX" altLang="es-MX" sz="32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conjunto de estilos </a:t>
            </a:r>
            <a:r>
              <a:rPr lang="es-MX" altLang="es-MX" sz="28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para la etiqueta indicada en el selector </a:t>
            </a:r>
            <a:endParaRPr lang="es-MX" altLang="es-MX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  <p:pic>
        <p:nvPicPr>
          <p:cNvPr id="6" name="Picture 4" descr="Sintaxis múltiple">
            <a:extLst>
              <a:ext uri="{FF2B5EF4-FFF2-40B4-BE49-F238E27FC236}">
                <a16:creationId xmlns:a16="http://schemas.microsoft.com/office/drawing/2014/main" id="{6BEDE402-6F29-498A-9949-FA00DFF06F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58911"/>
            <a:ext cx="11201400" cy="124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D129621-A2B8-4A85-BEEC-4721CCDC723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56742" y="1455163"/>
            <a:ext cx="3468768" cy="221767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0411A73-9784-4D29-AD0F-680156FBB1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8970" y="1984188"/>
            <a:ext cx="5161629" cy="278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00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7595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309340DA-4D29-4CAE-89BD-E67C6330F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7193" y="5682343"/>
            <a:ext cx="4676321" cy="970189"/>
          </a:xfrm>
        </p:spPr>
        <p:txBody>
          <a:bodyPr/>
          <a:lstStyle/>
          <a:p>
            <a:r>
              <a:rPr lang="es-MX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Selectores</a:t>
            </a:r>
          </a:p>
        </p:txBody>
      </p:sp>
    </p:spTree>
    <p:extLst>
      <p:ext uri="{BB962C8B-B14F-4D97-AF65-F5344CB8AC3E}">
        <p14:creationId xmlns:p14="http://schemas.microsoft.com/office/powerpoint/2010/main" val="38893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n 2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5" name="Imagen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828" y="5100888"/>
            <a:ext cx="773523" cy="731174"/>
          </a:xfrm>
          <a:prstGeom prst="rect">
            <a:avLst/>
          </a:prstGeom>
        </p:spPr>
      </p:pic>
      <p:pic>
        <p:nvPicPr>
          <p:cNvPr id="26" name="Imagen 25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9404" y="5305288"/>
            <a:ext cx="526774" cy="526774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7F7F9"/>
              </a:clrFrom>
              <a:clrTo>
                <a:srgbClr val="F7F7F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4" t="12546" r="6288"/>
          <a:stretch/>
        </p:blipFill>
        <p:spPr>
          <a:xfrm>
            <a:off x="-100551" y="0"/>
            <a:ext cx="12217400" cy="5994564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FBC5FA66-A24A-4C79-984D-96BF9112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2158" y="218025"/>
            <a:ext cx="3596567" cy="1325563"/>
          </a:xfrm>
        </p:spPr>
        <p:txBody>
          <a:bodyPr>
            <a:noAutofit/>
          </a:bodyPr>
          <a:lstStyle/>
          <a:p>
            <a:pPr algn="r"/>
            <a:r>
              <a:rPr lang="en-US" sz="2400" dirty="0">
                <a:latin typeface="Montserrat" panose="02000505000000020004" pitchFamily="2" charset="0"/>
              </a:rPr>
              <a:t>Son </a:t>
            </a:r>
            <a:r>
              <a:rPr lang="es-MX" sz="2400" dirty="0">
                <a:latin typeface="Montserrat" panose="02000505000000020004" pitchFamily="2" charset="0"/>
              </a:rPr>
              <a:t>usados</a:t>
            </a:r>
            <a:r>
              <a:rPr lang="en-US" sz="2400" dirty="0">
                <a:latin typeface="Montserrat" panose="02000505000000020004" pitchFamily="2" charset="0"/>
              </a:rPr>
              <a:t> para </a:t>
            </a:r>
            <a:r>
              <a:rPr lang="es-MX" sz="2400" b="1" dirty="0">
                <a:solidFill>
                  <a:srgbClr val="FFC000"/>
                </a:solidFill>
                <a:latin typeface="Montserrat" panose="02000505000000020004" pitchFamily="2" charset="0"/>
              </a:rPr>
              <a:t>seleccionar</a:t>
            </a:r>
            <a:r>
              <a:rPr lang="en-US" sz="2400" dirty="0">
                <a:solidFill>
                  <a:srgbClr val="FFC000"/>
                </a:solidFill>
                <a:latin typeface="Montserrat" panose="02000505000000020004" pitchFamily="2" charset="0"/>
              </a:rPr>
              <a:t> </a:t>
            </a:r>
            <a:r>
              <a:rPr lang="en-US" sz="2400" dirty="0">
                <a:latin typeface="Montserrat" panose="02000505000000020004" pitchFamily="2" charset="0"/>
              </a:rPr>
              <a:t>el </a:t>
            </a:r>
            <a:r>
              <a:rPr lang="es-MX" sz="2400" dirty="0">
                <a:latin typeface="Montserrat" panose="02000505000000020004" pitchFamily="2" charset="0"/>
              </a:rPr>
              <a:t>elemento</a:t>
            </a:r>
            <a:r>
              <a:rPr lang="en-US" sz="2400" dirty="0">
                <a:solidFill>
                  <a:srgbClr val="FFC000"/>
                </a:solidFill>
                <a:latin typeface="Montserrat" panose="02000505000000020004" pitchFamily="2" charset="0"/>
              </a:rPr>
              <a:t> </a:t>
            </a:r>
            <a:r>
              <a:rPr lang="en-US" sz="2400" b="1" dirty="0">
                <a:solidFill>
                  <a:srgbClr val="FFC000"/>
                </a:solidFill>
                <a:latin typeface="Montserrat" panose="02000505000000020004" pitchFamily="2" charset="0"/>
              </a:rPr>
              <a:t>HTML </a:t>
            </a:r>
            <a:r>
              <a:rPr lang="en-US" sz="2400" dirty="0">
                <a:latin typeface="Montserrat" panose="02000505000000020004" pitchFamily="2" charset="0"/>
              </a:rPr>
              <a:t>al que le </a:t>
            </a:r>
            <a:r>
              <a:rPr lang="es-MX" sz="2400" dirty="0">
                <a:latin typeface="Montserrat" panose="02000505000000020004" pitchFamily="2" charset="0"/>
              </a:rPr>
              <a:t>quieres</a:t>
            </a:r>
            <a:r>
              <a:rPr lang="en-US" sz="2400" dirty="0">
                <a:latin typeface="Montserrat" panose="02000505000000020004" pitchFamily="2" charset="0"/>
              </a:rPr>
              <a:t> </a:t>
            </a:r>
            <a:r>
              <a:rPr lang="es-MX" sz="2400" b="1" dirty="0">
                <a:solidFill>
                  <a:srgbClr val="FFC000"/>
                </a:solidFill>
                <a:latin typeface="Montserrat" panose="02000505000000020004" pitchFamily="2" charset="0"/>
              </a:rPr>
              <a:t>aplicar</a:t>
            </a:r>
            <a:r>
              <a:rPr lang="en-US" sz="2400" dirty="0">
                <a:solidFill>
                  <a:srgbClr val="FFC000"/>
                </a:solidFill>
                <a:latin typeface="Montserrat" panose="02000505000000020004" pitchFamily="2" charset="0"/>
              </a:rPr>
              <a:t> </a:t>
            </a:r>
            <a:r>
              <a:rPr lang="es-MX" sz="2400" dirty="0">
                <a:latin typeface="Montserrat" panose="02000505000000020004" pitchFamily="2" charset="0"/>
              </a:rPr>
              <a:t>estilos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4846214" y="2283913"/>
            <a:ext cx="21242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SELECTOR</a:t>
            </a:r>
          </a:p>
        </p:txBody>
      </p:sp>
      <p:sp>
        <p:nvSpPr>
          <p:cNvPr id="3" name="Rectángulo 2"/>
          <p:cNvSpPr/>
          <p:nvPr/>
        </p:nvSpPr>
        <p:spPr>
          <a:xfrm>
            <a:off x="8987327" y="573356"/>
            <a:ext cx="15440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b="1" dirty="0" err="1">
                <a:solidFill>
                  <a:srgbClr val="4536C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niversal</a:t>
            </a:r>
            <a:endParaRPr lang="es-MX" sz="2800" b="1" dirty="0">
              <a:solidFill>
                <a:srgbClr val="4536C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10173545" y="2011746"/>
            <a:ext cx="160332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Tipo O </a:t>
            </a:r>
          </a:p>
          <a:p>
            <a:r>
              <a:rPr lang="es-MX" sz="28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Etiqueta</a:t>
            </a:r>
          </a:p>
        </p:txBody>
      </p:sp>
      <p:sp>
        <p:nvSpPr>
          <p:cNvPr id="8" name="Rectángulo 7"/>
          <p:cNvSpPr/>
          <p:nvPr/>
        </p:nvSpPr>
        <p:spPr>
          <a:xfrm rot="18775924">
            <a:off x="9194007" y="3800751"/>
            <a:ext cx="12057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escen</a:t>
            </a:r>
            <a:endParaRPr lang="es-MX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1550918" y="2232749"/>
            <a:ext cx="11448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b="1" dirty="0">
                <a:solidFill>
                  <a:srgbClr val="B801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Clase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5696273" y="4393003"/>
            <a:ext cx="6463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3600" b="1" dirty="0">
                <a:solidFill>
                  <a:srgbClr val="34B59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8467624" y="287185"/>
            <a:ext cx="68480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5400" b="1" dirty="0">
                <a:solidFill>
                  <a:srgbClr val="4536C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</a:p>
        </p:txBody>
      </p:sp>
      <p:sp>
        <p:nvSpPr>
          <p:cNvPr id="13" name="Rectángulo 12"/>
          <p:cNvSpPr/>
          <p:nvPr/>
        </p:nvSpPr>
        <p:spPr>
          <a:xfrm>
            <a:off x="9194709" y="2194748"/>
            <a:ext cx="112562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44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endParaRPr lang="es-MX" sz="4400" dirty="0"/>
          </a:p>
        </p:txBody>
      </p:sp>
      <p:sp>
        <p:nvSpPr>
          <p:cNvPr id="14" name="Rectángulo 13"/>
          <p:cNvSpPr/>
          <p:nvPr/>
        </p:nvSpPr>
        <p:spPr>
          <a:xfrm>
            <a:off x="8711459" y="3923331"/>
            <a:ext cx="68480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5" name="Rectángulo 14"/>
          <p:cNvSpPr/>
          <p:nvPr/>
        </p:nvSpPr>
        <p:spPr>
          <a:xfrm>
            <a:off x="650503" y="2120486"/>
            <a:ext cx="112562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4400" b="1" dirty="0">
                <a:solidFill>
                  <a:srgbClr val="B900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endParaRPr lang="es-MX" sz="4400" dirty="0">
              <a:solidFill>
                <a:srgbClr val="B90044"/>
              </a:solidFill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4776622" y="4331447"/>
            <a:ext cx="100413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4400" b="1" dirty="0">
                <a:solidFill>
                  <a:srgbClr val="34B59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endParaRPr lang="es-MX" sz="4400" dirty="0">
              <a:solidFill>
                <a:srgbClr val="34B598"/>
              </a:solidFill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7249994" y="394907"/>
            <a:ext cx="10230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b="1" dirty="0">
                <a:solidFill>
                  <a:srgbClr val="4536C3"/>
                </a:solidFill>
              </a:rPr>
              <a:t>* </a:t>
            </a:r>
            <a:r>
              <a:rPr lang="es-ES" sz="4000" b="1" dirty="0">
                <a:solidFill>
                  <a:srgbClr val="FFC000"/>
                </a:solidFill>
              </a:rPr>
              <a:t>{ }</a:t>
            </a:r>
            <a:endParaRPr lang="es-MX" sz="4000" b="1" dirty="0">
              <a:solidFill>
                <a:srgbClr val="FFC000"/>
              </a:solidFill>
            </a:endParaRPr>
          </a:p>
        </p:txBody>
      </p:sp>
      <p:sp>
        <p:nvSpPr>
          <p:cNvPr id="18" name="Rectángulo 17"/>
          <p:cNvSpPr/>
          <p:nvPr/>
        </p:nvSpPr>
        <p:spPr>
          <a:xfrm>
            <a:off x="8158686" y="2136036"/>
            <a:ext cx="756938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6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h1</a:t>
            </a:r>
            <a:r>
              <a:rPr lang="es-ES" sz="1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{  }</a:t>
            </a:r>
          </a:p>
          <a:p>
            <a:r>
              <a:rPr lang="es-ES" sz="16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h2 </a:t>
            </a:r>
            <a:r>
              <a:rPr lang="es-ES" sz="1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{  }</a:t>
            </a:r>
          </a:p>
          <a:p>
            <a:r>
              <a:rPr lang="es-ES" sz="16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es-ES" sz="1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{ }</a:t>
            </a:r>
            <a:endParaRPr lang="es-MX" sz="16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7238766" y="4147370"/>
            <a:ext cx="11208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es-MX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span</a:t>
            </a:r>
            <a:r>
              <a:rPr lang="es-MX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1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{ }</a:t>
            </a:r>
          </a:p>
        </p:txBody>
      </p:sp>
      <p:cxnSp>
        <p:nvCxnSpPr>
          <p:cNvPr id="21" name="Conector recto de flecha 20"/>
          <p:cNvCxnSpPr/>
          <p:nvPr/>
        </p:nvCxnSpPr>
        <p:spPr>
          <a:xfrm>
            <a:off x="7515640" y="4619202"/>
            <a:ext cx="41365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uadroTexto 21"/>
          <p:cNvSpPr txBox="1"/>
          <p:nvPr/>
        </p:nvSpPr>
        <p:spPr>
          <a:xfrm>
            <a:off x="3802407" y="3839005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6600" b="1" dirty="0">
                <a:solidFill>
                  <a:srgbClr val="38B597"/>
                </a:solidFill>
              </a:rPr>
              <a:t>#</a:t>
            </a:r>
            <a:endParaRPr lang="es-MX" sz="6600" b="1" dirty="0">
              <a:solidFill>
                <a:srgbClr val="38B597"/>
              </a:solidFill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2844356" y="2407024"/>
            <a:ext cx="108234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200" b="1" dirty="0" err="1">
                <a:solidFill>
                  <a:srgbClr val="B801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p.destacado</a:t>
            </a:r>
            <a:endParaRPr lang="es-MX" sz="1200" b="1" dirty="0">
              <a:solidFill>
                <a:srgbClr val="B801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ángulo 26"/>
          <p:cNvSpPr/>
          <p:nvPr/>
        </p:nvSpPr>
        <p:spPr>
          <a:xfrm rot="2778560">
            <a:off x="10023346" y="3619413"/>
            <a:ext cx="11448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dente</a:t>
            </a:r>
          </a:p>
        </p:txBody>
      </p:sp>
      <p:sp>
        <p:nvSpPr>
          <p:cNvPr id="28" name="Elipse 27"/>
          <p:cNvSpPr/>
          <p:nvPr/>
        </p:nvSpPr>
        <p:spPr>
          <a:xfrm>
            <a:off x="3614077" y="217058"/>
            <a:ext cx="1045870" cy="104587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85571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6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2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8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4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3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6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82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8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34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6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86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12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38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64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9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16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42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68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94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20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46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B25D06B-9910-4AD1-9E5E-FB7673F2B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85" y="5129891"/>
            <a:ext cx="6923314" cy="1325563"/>
          </a:xfrm>
        </p:spPr>
        <p:txBody>
          <a:bodyPr>
            <a:noAutofit/>
          </a:bodyPr>
          <a:lstStyle/>
          <a:p>
            <a:r>
              <a:rPr lang="es-MX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Selector universal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E49DDA-AAC8-4734-A18A-4F46F83FA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40" y="6193848"/>
            <a:ext cx="12268201" cy="5232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MX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Se utiliza para seleccionar todos los elementos de la página 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4B5B17E-9DF3-4CF2-B139-B891FE965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597" y="651893"/>
            <a:ext cx="9909402" cy="435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59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59CA3E3-E82C-4FA9-84FC-5218843C5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459" y="5532753"/>
            <a:ext cx="11505082" cy="1325563"/>
          </a:xfrm>
        </p:spPr>
        <p:txBody>
          <a:bodyPr>
            <a:noAutofit/>
          </a:bodyPr>
          <a:lstStyle/>
          <a:p>
            <a:r>
              <a:rPr lang="es-MX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Selector de tipo o de etiqueta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1CCD73-B61C-4597-99DF-E7CB1AE7D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878" y="434197"/>
            <a:ext cx="5852583" cy="2629043"/>
          </a:xfrm>
          <a:noFill/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s-MX" sz="3600" b="1" dirty="0">
                <a:latin typeface="Montserrat" panose="02000505000000020004" pitchFamily="2" charset="0"/>
              </a:rPr>
              <a:t>Selecciona todos </a:t>
            </a:r>
            <a:r>
              <a:rPr lang="es-MX" sz="3600" dirty="0">
                <a:latin typeface="Montserrat" panose="02000505000000020004" pitchFamily="2" charset="0"/>
              </a:rPr>
              <a:t>los elementos de la página cuya etiqueta HTML </a:t>
            </a:r>
            <a:r>
              <a:rPr lang="es-MX" sz="3600" b="1" dirty="0">
                <a:latin typeface="Montserrat" panose="02000505000000020004" pitchFamily="2" charset="0"/>
              </a:rPr>
              <a:t>coincide con el valor </a:t>
            </a:r>
            <a:r>
              <a:rPr lang="es-MX" sz="3600" dirty="0">
                <a:latin typeface="Montserrat" panose="02000505000000020004" pitchFamily="2" charset="0"/>
              </a:rPr>
              <a:t>del selector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3BB4666-0E54-47EA-9826-478B7C003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747" y="434197"/>
            <a:ext cx="3602213" cy="499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35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8" name="Rectángulo 7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9326BD5-BBE0-4111-8E65-0CFB57528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483" y="563880"/>
            <a:ext cx="5250716" cy="5943600"/>
          </a:xfrm>
          <a:prstGeom prst="rect">
            <a:avLst/>
          </a:prstGeom>
        </p:spPr>
      </p:pic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D54E9BC1-AD97-4ACB-9777-A1FEFEAFEE8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096000" y="533400"/>
            <a:ext cx="5486400" cy="27889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3600" dirty="0">
                <a:latin typeface="Montserrat" panose="02000505000000020004" pitchFamily="2" charset="0"/>
              </a:rPr>
              <a:t>Si se quieren aplicar los mismos estilos a </a:t>
            </a:r>
            <a:r>
              <a:rPr lang="es-MX" sz="3600" b="1" dirty="0">
                <a:latin typeface="Montserrat" panose="02000505000000020004" pitchFamily="2" charset="0"/>
              </a:rPr>
              <a:t>dos etiquetas </a:t>
            </a:r>
            <a:r>
              <a:rPr lang="es-MX" sz="3600" dirty="0">
                <a:latin typeface="Montserrat" panose="02000505000000020004" pitchFamily="2" charset="0"/>
              </a:rPr>
              <a:t>diferentes, se pueden </a:t>
            </a:r>
            <a:r>
              <a:rPr lang="es-MX" sz="4000" b="1" dirty="0">
                <a:latin typeface="Montserrat" panose="02000505000000020004" pitchFamily="2" charset="0"/>
              </a:rPr>
              <a:t>encadenar los selectores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EE46233-35E3-427B-99DB-ECE50A27C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840438"/>
            <a:ext cx="5737860" cy="2667042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6035039" y="3825198"/>
            <a:ext cx="1584960" cy="533442"/>
          </a:xfrm>
          <a:prstGeom prst="rect">
            <a:avLst/>
          </a:prstGeom>
          <a:noFill/>
          <a:ln w="57150">
            <a:solidFill>
              <a:srgbClr val="FC9A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0821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33516" cy="685800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0" y="0"/>
            <a:ext cx="12338955" cy="6858000"/>
          </a:xfrm>
          <a:prstGeom prst="rect">
            <a:avLst/>
          </a:prstGeom>
          <a:solidFill>
            <a:schemeClr val="bg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9DEAFF-9857-4CF9-95E2-AB72453F7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1028" y="5629937"/>
            <a:ext cx="8860972" cy="1325563"/>
          </a:xfrm>
        </p:spPr>
        <p:txBody>
          <a:bodyPr>
            <a:normAutofit/>
          </a:bodyPr>
          <a:lstStyle/>
          <a:p>
            <a:r>
              <a:rPr lang="es-MX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Selector descendente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7CD304-29A4-472E-B156-EAE78146D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2956" y="1399259"/>
            <a:ext cx="5802086" cy="149634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s-MX" sz="3600" b="1" dirty="0">
                <a:latin typeface="Montserrat" panose="02000505000000020004" pitchFamily="2" charset="0"/>
              </a:rPr>
              <a:t>Selecciona</a:t>
            </a:r>
            <a:r>
              <a:rPr lang="es-MX" sz="3600" dirty="0">
                <a:latin typeface="Montserrat" panose="02000505000000020004" pitchFamily="2" charset="0"/>
              </a:rPr>
              <a:t> los </a:t>
            </a:r>
            <a:r>
              <a:rPr lang="es-MX" sz="3600" b="1" dirty="0">
                <a:latin typeface="Montserrat" panose="02000505000000020004" pitchFamily="2" charset="0"/>
              </a:rPr>
              <a:t>elementos</a:t>
            </a:r>
            <a:r>
              <a:rPr lang="es-MX" sz="3600" dirty="0">
                <a:latin typeface="Montserrat" panose="02000505000000020004" pitchFamily="2" charset="0"/>
              </a:rPr>
              <a:t> que se encuentran </a:t>
            </a:r>
            <a:r>
              <a:rPr lang="es-MX" sz="3600" b="1" dirty="0">
                <a:latin typeface="Montserrat" panose="02000505000000020004" pitchFamily="2" charset="0"/>
              </a:rPr>
              <a:t>dentro de otros </a:t>
            </a:r>
            <a:r>
              <a:rPr lang="es-MX" sz="3600" dirty="0">
                <a:latin typeface="Montserrat" panose="02000505000000020004" pitchFamily="2" charset="0"/>
              </a:rPr>
              <a:t>elementos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08D7D3-C608-41C0-B012-619EAAE36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478" y="4826226"/>
            <a:ext cx="5649273" cy="80371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93F01B9-AD1B-4B88-9746-CAD6D07E5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478" y="394152"/>
            <a:ext cx="5641521" cy="405939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F7E4228-C0F8-4D24-8701-EE19D34C5B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811"/>
          <a:stretch/>
        </p:blipFill>
        <p:spPr>
          <a:xfrm>
            <a:off x="7005016" y="4811827"/>
            <a:ext cx="4481660" cy="81811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1262743" y="1399259"/>
            <a:ext cx="4016828" cy="494855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14" name="Conector recto de flecha 13"/>
          <p:cNvCxnSpPr/>
          <p:nvPr/>
        </p:nvCxnSpPr>
        <p:spPr>
          <a:xfrm flipV="1">
            <a:off x="775607" y="1635799"/>
            <a:ext cx="413658" cy="10887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>
            <a:off x="785131" y="947058"/>
            <a:ext cx="0" cy="72140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640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33516" cy="68580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0" y="0"/>
            <a:ext cx="12338955" cy="6858000"/>
          </a:xfrm>
          <a:prstGeom prst="rect">
            <a:avLst/>
          </a:prstGeom>
          <a:solidFill>
            <a:schemeClr val="bg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69AE4E-F55E-4BE3-87A9-1412A6376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3722"/>
            <a:ext cx="12338955" cy="61277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s-MX" sz="6600" b="1" dirty="0">
                <a:solidFill>
                  <a:srgbClr val="FC9A0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No confundir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8A37641-CD35-42DA-97C1-F076BEC0B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458" y="2606921"/>
            <a:ext cx="11092542" cy="4073773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489858" y="933781"/>
            <a:ext cx="377734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selector descendente</a:t>
            </a:r>
            <a:endParaRPr lang="es-MX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7476448" y="933409"/>
            <a:ext cx="507478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combinación </a:t>
            </a:r>
          </a:p>
          <a:p>
            <a:pPr algn="ctr"/>
            <a:r>
              <a:rPr lang="es-MX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de selectores</a:t>
            </a:r>
            <a:endParaRPr lang="es-MX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  <p:sp>
        <p:nvSpPr>
          <p:cNvPr id="10" name="Distinto de 9"/>
          <p:cNvSpPr/>
          <p:nvPr/>
        </p:nvSpPr>
        <p:spPr>
          <a:xfrm>
            <a:off x="5557156" y="1122424"/>
            <a:ext cx="1088571" cy="1088571"/>
          </a:xfrm>
          <a:prstGeom prst="mathNotEqual">
            <a:avLst/>
          </a:prstGeom>
          <a:solidFill>
            <a:srgbClr val="FC9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C000"/>
              </a:solidFill>
            </a:endParaRPr>
          </a:p>
        </p:txBody>
      </p:sp>
      <p:sp>
        <p:nvSpPr>
          <p:cNvPr id="11" name="Elipse 10"/>
          <p:cNvSpPr/>
          <p:nvPr/>
        </p:nvSpPr>
        <p:spPr>
          <a:xfrm>
            <a:off x="2797628" y="5856514"/>
            <a:ext cx="609600" cy="555171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Elipse 11"/>
          <p:cNvSpPr/>
          <p:nvPr/>
        </p:nvSpPr>
        <p:spPr>
          <a:xfrm>
            <a:off x="713019" y="3724853"/>
            <a:ext cx="609600" cy="555171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lipse 12"/>
          <p:cNvSpPr/>
          <p:nvPr/>
        </p:nvSpPr>
        <p:spPr>
          <a:xfrm>
            <a:off x="1377057" y="3724852"/>
            <a:ext cx="609600" cy="555171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Elipse 13"/>
          <p:cNvSpPr/>
          <p:nvPr/>
        </p:nvSpPr>
        <p:spPr>
          <a:xfrm>
            <a:off x="2095515" y="3724851"/>
            <a:ext cx="1224628" cy="555171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Elipse 14"/>
          <p:cNvSpPr/>
          <p:nvPr/>
        </p:nvSpPr>
        <p:spPr>
          <a:xfrm>
            <a:off x="3429019" y="3724851"/>
            <a:ext cx="664020" cy="555171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/>
          <p:cNvSpPr/>
          <p:nvPr/>
        </p:nvSpPr>
        <p:spPr>
          <a:xfrm>
            <a:off x="5856514" y="2606921"/>
            <a:ext cx="4898572" cy="528165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/>
          <p:cNvSpPr/>
          <p:nvPr/>
        </p:nvSpPr>
        <p:spPr>
          <a:xfrm>
            <a:off x="5856514" y="4751426"/>
            <a:ext cx="5725886" cy="528165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49131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6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75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25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75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25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81" t="3964" r="1474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FF9B8A7-222A-4743-AFBC-D521019FB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193" y="4631303"/>
            <a:ext cx="7029450" cy="1325563"/>
          </a:xfrm>
        </p:spPr>
        <p:txBody>
          <a:bodyPr>
            <a:noAutofit/>
          </a:bodyPr>
          <a:lstStyle/>
          <a:p>
            <a:r>
              <a:rPr lang="es-MX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Selector de clase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5A1070-BC31-4CC1-9A20-84F873E6C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193" y="5687649"/>
            <a:ext cx="12596882" cy="121620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MX" sz="2500" dirty="0">
                <a:latin typeface="Montserrat" panose="02000505000000020004" pitchFamily="2" charset="0"/>
              </a:rPr>
              <a:t>Permite disponer de una </a:t>
            </a:r>
            <a:r>
              <a:rPr lang="es-MX" b="1" dirty="0">
                <a:latin typeface="Montserrat" panose="02000505000000020004" pitchFamily="2" charset="0"/>
              </a:rPr>
              <a:t>precisión total </a:t>
            </a:r>
            <a:r>
              <a:rPr lang="es-MX" sz="2500" dirty="0">
                <a:latin typeface="Montserrat" panose="02000505000000020004" pitchFamily="2" charset="0"/>
              </a:rPr>
              <a:t>al seleccionar los elementos. </a:t>
            </a:r>
          </a:p>
          <a:p>
            <a:pPr marL="0" indent="0">
              <a:buNone/>
            </a:pPr>
            <a:r>
              <a:rPr lang="es-MX" sz="2400" dirty="0">
                <a:latin typeface="Montserrat" panose="02000505000000020004" pitchFamily="2" charset="0"/>
              </a:rPr>
              <a:t>Se pueden </a:t>
            </a:r>
            <a:r>
              <a:rPr lang="es-MX" b="1" dirty="0">
                <a:latin typeface="Montserrat" panose="02000505000000020004" pitchFamily="2" charset="0"/>
              </a:rPr>
              <a:t>reutilizar </a:t>
            </a:r>
            <a:r>
              <a:rPr lang="es-MX" sz="2400" dirty="0">
                <a:latin typeface="Montserrat" panose="02000505000000020004" pitchFamily="2" charset="0"/>
              </a:rPr>
              <a:t>los mismos </a:t>
            </a:r>
            <a:r>
              <a:rPr lang="es-MX" b="1" dirty="0">
                <a:latin typeface="Montserrat" panose="02000505000000020004" pitchFamily="2" charset="0"/>
              </a:rPr>
              <a:t>estilos </a:t>
            </a:r>
            <a:r>
              <a:rPr lang="es-MX" sz="2400" dirty="0">
                <a:latin typeface="Montserrat" panose="02000505000000020004" pitchFamily="2" charset="0"/>
              </a:rPr>
              <a:t>para varios elementos diferentes.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98A553A-6EAD-4346-A740-613DB5C3F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30795"/>
            <a:ext cx="10419668" cy="954653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838200" y="446314"/>
            <a:ext cx="10419668" cy="3216729"/>
          </a:xfrm>
          <a:prstGeom prst="rect">
            <a:avLst/>
          </a:prstGeom>
          <a:solidFill>
            <a:srgbClr val="171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BC535C2-DF29-4864-999F-0FA4E1E161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308"/>
          <a:stretch/>
        </p:blipFill>
        <p:spPr>
          <a:xfrm>
            <a:off x="892490" y="795189"/>
            <a:ext cx="10332720" cy="2418768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1704975" y="1269071"/>
            <a:ext cx="2838450" cy="50482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/>
          <p:cNvSpPr/>
          <p:nvPr/>
        </p:nvSpPr>
        <p:spPr>
          <a:xfrm>
            <a:off x="1704975" y="3756679"/>
            <a:ext cx="3276600" cy="59699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14" name="Conector recto de flecha 13"/>
          <p:cNvCxnSpPr/>
          <p:nvPr/>
        </p:nvCxnSpPr>
        <p:spPr>
          <a:xfrm>
            <a:off x="1533525" y="3676650"/>
            <a:ext cx="0" cy="345252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802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6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2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2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2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7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2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AA50E2-D93F-42AC-B944-0128757C5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508397">
            <a:off x="9022080" y="1660526"/>
            <a:ext cx="6126480" cy="1325563"/>
          </a:xfrm>
        </p:spPr>
        <p:txBody>
          <a:bodyPr>
            <a:normAutofit/>
          </a:bodyPr>
          <a:lstStyle/>
          <a:p>
            <a:r>
              <a:rPr lang="es-MX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Selectores </a:t>
            </a:r>
            <a:br>
              <a:rPr lang="es-MX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</a:br>
            <a:r>
              <a:rPr lang="es-MX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        de ID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50B66F-015C-490E-9831-A086F2B74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45720" y="2399507"/>
            <a:ext cx="6050280" cy="1332684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s-MX" dirty="0">
                <a:latin typeface="Montserrat" panose="02000505000000020004" pitchFamily="2" charset="0"/>
              </a:rPr>
              <a:t>Permite seleccionar un elemento de la página a través del valor de su atributo </a:t>
            </a:r>
            <a:r>
              <a:rPr lang="es-MX" sz="3600" b="1" dirty="0">
                <a:latin typeface="Montserrat" panose="02000505000000020004" pitchFamily="2" charset="0"/>
              </a:rPr>
              <a:t>id</a:t>
            </a:r>
            <a:endParaRPr lang="es-MX" dirty="0">
              <a:latin typeface="Montserrat" panose="02000505000000020004" pitchFamily="2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67CB86D-A214-46A9-BCA0-63EA2240D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1" y="4219871"/>
            <a:ext cx="5760720" cy="52086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F81E93B-2A5A-4E0D-B8ED-5DBF0DBC23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" y="255207"/>
            <a:ext cx="5852160" cy="1650071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21920" y="5125835"/>
            <a:ext cx="60960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MX" sz="2800" b="1" dirty="0">
                <a:latin typeface="Montserrat" panose="02000505000000020004" pitchFamily="2" charset="0"/>
              </a:rPr>
              <a:t>El valor </a:t>
            </a:r>
            <a:r>
              <a:rPr lang="es-MX" sz="2800" dirty="0">
                <a:latin typeface="Montserrat" panose="02000505000000020004" pitchFamily="2" charset="0"/>
              </a:rPr>
              <a:t>del atributo </a:t>
            </a:r>
            <a:r>
              <a:rPr lang="es-MX" sz="3600" b="1" dirty="0">
                <a:latin typeface="Montserrat" panose="02000505000000020004" pitchFamily="2" charset="0"/>
              </a:rPr>
              <a:t>id</a:t>
            </a:r>
            <a:r>
              <a:rPr lang="es-MX" sz="2800" dirty="0">
                <a:latin typeface="Montserrat" panose="02000505000000020004" pitchFamily="2" charset="0"/>
              </a:rPr>
              <a:t> </a:t>
            </a:r>
            <a:r>
              <a:rPr lang="es-MX" sz="2800" b="1" dirty="0">
                <a:latin typeface="Montserrat" panose="02000505000000020004" pitchFamily="2" charset="0"/>
              </a:rPr>
              <a:t>no se puede repetir </a:t>
            </a:r>
            <a:r>
              <a:rPr lang="es-MX" sz="2800" dirty="0">
                <a:latin typeface="Montserrat" panose="02000505000000020004" pitchFamily="2" charset="0"/>
              </a:rPr>
              <a:t>en dos elementos diferentes de una misma página</a:t>
            </a:r>
          </a:p>
        </p:txBody>
      </p:sp>
    </p:spTree>
    <p:extLst>
      <p:ext uri="{BB962C8B-B14F-4D97-AF65-F5344CB8AC3E}">
        <p14:creationId xmlns:p14="http://schemas.microsoft.com/office/powerpoint/2010/main" val="379873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/>
          <p:cNvPicPr>
            <a:picLocks noChangeAspect="1"/>
          </p:cNvPicPr>
          <p:nvPr/>
        </p:nvPicPr>
        <p:blipFill>
          <a:blip r:embed="rId2" cstate="hq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AutoShape 3"/>
          <p:cNvSpPr/>
          <p:nvPr/>
        </p:nvSpPr>
        <p:spPr>
          <a:xfrm>
            <a:off x="0" y="6800387"/>
            <a:ext cx="12247352" cy="96694"/>
          </a:xfrm>
          <a:prstGeom prst="rect">
            <a:avLst/>
          </a:prstGeom>
          <a:gradFill flip="none" rotWithShape="1">
            <a:gsLst>
              <a:gs pos="0">
                <a:srgbClr val="1572B6"/>
              </a:gs>
              <a:gs pos="41500">
                <a:srgbClr val="0B91D3"/>
              </a:gs>
              <a:gs pos="100000">
                <a:srgbClr val="3FCDFF"/>
              </a:gs>
            </a:gsLst>
            <a:lin ang="0" scaled="1"/>
            <a:tileRect/>
          </a:gradFill>
        </p:spPr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4A3D5F51-F7B2-42AB-AAB5-36240C155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84133"/>
            <a:ext cx="4836087" cy="1116254"/>
          </a:xfrm>
          <a:solidFill>
            <a:srgbClr val="002060">
              <a:alpha val="9000"/>
            </a:srgbClr>
          </a:solidFill>
        </p:spPr>
        <p:txBody>
          <a:bodyPr>
            <a:noAutofit/>
          </a:bodyPr>
          <a:lstStyle/>
          <a:p>
            <a:pPr algn="ctr"/>
            <a:r>
              <a:rPr lang="es-MX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dobe Gothic Std B" panose="020B0800000000000000" pitchFamily="34" charset="-128"/>
                <a:cs typeface="Arial" panose="020B0604020202020204" pitchFamily="34" charset="0"/>
              </a:rPr>
              <a:t>¿Qué es </a:t>
            </a:r>
            <a:r>
              <a:rPr lang="es-MX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dobe Gothic Std B" panose="020B0800000000000000" pitchFamily="34" charset="-128"/>
                <a:cs typeface="Arial" panose="020B0604020202020204" pitchFamily="34" charset="0"/>
              </a:rPr>
              <a:t>CSS</a:t>
            </a:r>
            <a:r>
              <a:rPr lang="es-MX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dobe Gothic Std B" panose="020B0800000000000000" pitchFamily="34" charset="-128"/>
                <a:cs typeface="Arial" panose="020B0604020202020204" pitchFamily="34" charset="0"/>
              </a:rPr>
              <a:t>?</a:t>
            </a:r>
          </a:p>
        </p:txBody>
      </p:sp>
      <p:pic>
        <p:nvPicPr>
          <p:cNvPr id="7" name="Picture 2" descr="Los navegadores entienden los idiomas HTML y CSS">
            <a:extLst>
              <a:ext uri="{FF2B5EF4-FFF2-40B4-BE49-F238E27FC236}">
                <a16:creationId xmlns:a16="http://schemas.microsoft.com/office/drawing/2014/main" id="{CDB8A91E-BC0E-4A59-8083-14FE714F2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55" b="90971" l="3125" r="94043">
                        <a14:foregroundMark x1="9277" y1="19413" x2="4785" y2="33634"/>
                        <a14:foregroundMark x1="4785" y1="33634" x2="3418" y2="50790"/>
                        <a14:foregroundMark x1="3418" y1="50790" x2="6641" y2="69074"/>
                        <a14:foregroundMark x1="6641" y1="69074" x2="8691" y2="74718"/>
                        <a14:foregroundMark x1="3418" y1="43792" x2="3125" y2="56208"/>
                        <a14:foregroundMark x1="18555" y1="90519" x2="20410" y2="91196"/>
                        <a14:foregroundMark x1="20508" y1="31151" x2="28613" y2="62302"/>
                        <a14:foregroundMark x1="28613" y1="62302" x2="34277" y2="74492"/>
                        <a14:foregroundMark x1="34277" y1="74492" x2="34277" y2="76524"/>
                        <a14:foregroundMark x1="32715" y1="31377" x2="33594" y2="68849"/>
                        <a14:foregroundMark x1="33594" y1="68849" x2="33594" y2="68849"/>
                        <a14:foregroundMark x1="24902" y1="33409" x2="33105" y2="36569"/>
                        <a14:foregroundMark x1="33105" y1="36569" x2="35156" y2="54628"/>
                        <a14:foregroundMark x1="35156" y1="54628" x2="33398" y2="72460"/>
                        <a14:foregroundMark x1="33398" y1="72460" x2="26074" y2="77878"/>
                        <a14:foregroundMark x1="26074" y1="77878" x2="21094" y2="62528"/>
                        <a14:foregroundMark x1="21094" y1="62528" x2="21484" y2="44695"/>
                        <a14:foregroundMark x1="21484" y1="44695" x2="24512" y2="34086"/>
                        <a14:foregroundMark x1="20410" y1="30023" x2="20215" y2="67043"/>
                        <a14:foregroundMark x1="20215" y1="67043" x2="22070" y2="78555"/>
                        <a14:foregroundMark x1="28418" y1="43341" x2="30078" y2="52822"/>
                        <a14:foregroundMark x1="32520" y1="13544" x2="41309" y2="16704"/>
                        <a14:foregroundMark x1="41309" y1="16704" x2="47266" y2="29120"/>
                        <a14:foregroundMark x1="47266" y1="29120" x2="48828" y2="48758"/>
                        <a14:foregroundMark x1="48828" y1="48758" x2="43652" y2="62754"/>
                        <a14:foregroundMark x1="43652" y1="62754" x2="43262" y2="44470"/>
                        <a14:foregroundMark x1="43262" y1="44470" x2="33594" y2="18736"/>
                        <a14:foregroundMark x1="46094" y1="15801" x2="49023" y2="27765"/>
                        <a14:foregroundMark x1="45703" y1="62528" x2="47266" y2="62302"/>
                        <a14:foregroundMark x1="39746" y1="62302" x2="46680" y2="65237"/>
                        <a14:foregroundMark x1="57031" y1="48984" x2="64063" y2="48533"/>
                        <a14:foregroundMark x1="80664" y1="34312" x2="77539" y2="51919"/>
                        <a14:foregroundMark x1="77539" y1="51919" x2="83887" y2="63205"/>
                        <a14:foregroundMark x1="83887" y1="63205" x2="88574" y2="48081"/>
                        <a14:foregroundMark x1="88574" y1="48081" x2="83105" y2="51016"/>
                        <a14:foregroundMark x1="89258" y1="53725" x2="89844" y2="48307"/>
                        <a14:foregroundMark x1="87695" y1="46727" x2="86621" y2="61625"/>
                        <a14:foregroundMark x1="85352" y1="67720" x2="83887" y2="67720"/>
                        <a14:foregroundMark x1="84082" y1="69977" x2="84082" y2="69977"/>
                        <a14:foregroundMark x1="83301" y1="70429" x2="83301" y2="70429"/>
                        <a14:foregroundMark x1="86426" y1="69074" x2="88086" y2="72912"/>
                        <a14:foregroundMark x1="90625" y1="71332" x2="94043" y2="64334"/>
                        <a14:foregroundMark x1="20215" y1="9255" x2="20215" y2="92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267" y="280735"/>
            <a:ext cx="5197578" cy="2248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" r="12501" b="3139"/>
          <a:stretch/>
        </p:blipFill>
        <p:spPr>
          <a:xfrm>
            <a:off x="5572111" y="1189621"/>
            <a:ext cx="6422137" cy="4371161"/>
          </a:xfrm>
          <a:prstGeom prst="rect">
            <a:avLst/>
          </a:prstGeom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2812F395-A738-43BE-BC4D-66D280611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253" y="3398424"/>
            <a:ext cx="3657600" cy="1751496"/>
          </a:xfrm>
          <a:noFill/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MX" sz="2400" dirty="0">
                <a:latin typeface="Montserrat" panose="02000505000000020004" pitchFamily="2" charset="0"/>
                <a:cs typeface="Arial" panose="020B0604020202020204" pitchFamily="34" charset="0"/>
              </a:rPr>
              <a:t>le dice al navegador como mostrar el texto y los contenidos que se escriban en el HTML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2048470" y="2413337"/>
            <a:ext cx="199717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6000" b="1" dirty="0">
                <a:solidFill>
                  <a:srgbClr val="1572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r>
              <a:rPr lang="es-MX" sz="6000" dirty="0">
                <a:solidFill>
                  <a:srgbClr val="1572B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grpSp>
        <p:nvGrpSpPr>
          <p:cNvPr id="2" name="Grupo 1"/>
          <p:cNvGrpSpPr/>
          <p:nvPr/>
        </p:nvGrpSpPr>
        <p:grpSpPr>
          <a:xfrm>
            <a:off x="5572111" y="5810698"/>
            <a:ext cx="1905000" cy="500745"/>
            <a:chOff x="5572111" y="5810698"/>
            <a:chExt cx="1905000" cy="500745"/>
          </a:xfrm>
        </p:grpSpPr>
        <p:sp>
          <p:nvSpPr>
            <p:cNvPr id="16" name="Rectángulo 15"/>
            <p:cNvSpPr/>
            <p:nvPr/>
          </p:nvSpPr>
          <p:spPr>
            <a:xfrm>
              <a:off x="5572111" y="5810698"/>
              <a:ext cx="1905000" cy="500743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2" name="CuadroTexto 11"/>
            <p:cNvSpPr txBox="1"/>
            <p:nvPr/>
          </p:nvSpPr>
          <p:spPr>
            <a:xfrm>
              <a:off x="5572111" y="5849778"/>
              <a:ext cx="19049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ontserrat" panose="02000505000000020004" pitchFamily="2" charset="0"/>
                </a:rPr>
                <a:t>Forma</a:t>
              </a:r>
              <a:endParaRPr lang="es-MX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endParaRPr>
            </a:p>
          </p:txBody>
        </p:sp>
      </p:grpSp>
      <p:grpSp>
        <p:nvGrpSpPr>
          <p:cNvPr id="3" name="Grupo 2"/>
          <p:cNvGrpSpPr/>
          <p:nvPr/>
        </p:nvGrpSpPr>
        <p:grpSpPr>
          <a:xfrm>
            <a:off x="7890771" y="5799812"/>
            <a:ext cx="1905000" cy="500745"/>
            <a:chOff x="7890771" y="5799812"/>
            <a:chExt cx="1905000" cy="500745"/>
          </a:xfrm>
        </p:grpSpPr>
        <p:sp>
          <p:nvSpPr>
            <p:cNvPr id="17" name="Rectángulo 16"/>
            <p:cNvSpPr/>
            <p:nvPr/>
          </p:nvSpPr>
          <p:spPr>
            <a:xfrm>
              <a:off x="7890771" y="5799812"/>
              <a:ext cx="1905000" cy="500743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8" name="CuadroTexto 17"/>
            <p:cNvSpPr txBox="1"/>
            <p:nvPr/>
          </p:nvSpPr>
          <p:spPr>
            <a:xfrm>
              <a:off x="7890771" y="5838892"/>
              <a:ext cx="19049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ontserrat" panose="02000505000000020004" pitchFamily="2" charset="0"/>
                </a:rPr>
                <a:t>Color</a:t>
              </a:r>
              <a:endParaRPr lang="es-MX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endParaRPr>
            </a:p>
          </p:txBody>
        </p:sp>
      </p:grpSp>
      <p:grpSp>
        <p:nvGrpSpPr>
          <p:cNvPr id="4" name="Grupo 3"/>
          <p:cNvGrpSpPr/>
          <p:nvPr/>
        </p:nvGrpSpPr>
        <p:grpSpPr>
          <a:xfrm>
            <a:off x="10089248" y="5799812"/>
            <a:ext cx="1905000" cy="500745"/>
            <a:chOff x="10089248" y="5799812"/>
            <a:chExt cx="1905000" cy="500745"/>
          </a:xfrm>
        </p:grpSpPr>
        <p:sp>
          <p:nvSpPr>
            <p:cNvPr id="19" name="Rectángulo 18"/>
            <p:cNvSpPr/>
            <p:nvPr/>
          </p:nvSpPr>
          <p:spPr>
            <a:xfrm>
              <a:off x="10089248" y="5799812"/>
              <a:ext cx="1905000" cy="500743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" name="CuadroTexto 19"/>
            <p:cNvSpPr txBox="1"/>
            <p:nvPr/>
          </p:nvSpPr>
          <p:spPr>
            <a:xfrm>
              <a:off x="10089248" y="5838892"/>
              <a:ext cx="19049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ontserrat" panose="02000505000000020004" pitchFamily="2" charset="0"/>
                </a:rPr>
                <a:t>Posición</a:t>
              </a:r>
              <a:endParaRPr lang="es-MX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endParaRPr>
            </a:p>
          </p:txBody>
        </p:sp>
      </p:grpSp>
      <p:sp>
        <p:nvSpPr>
          <p:cNvPr id="21" name="CuadroTexto 20"/>
          <p:cNvSpPr txBox="1"/>
          <p:nvPr/>
        </p:nvSpPr>
        <p:spPr>
          <a:xfrm>
            <a:off x="10640570" y="5500984"/>
            <a:ext cx="19049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88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…</a:t>
            </a:r>
            <a:endParaRPr lang="es-MX" sz="880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411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60"/>
                            </p:stCondLst>
                            <p:childTnLst>
                              <p:par>
                                <p:cTn id="19" presetID="26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3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12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0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8" tmFilter="0, 0; 0.125,0.2665; 0.25,0.4; 0.375,0.465; 0.5,0.5;  0.625,0.535; 0.75,0.6; 0.875,0.7335; 1,1">
                                          <p:stCondLst>
                                            <p:cond delay="4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" tmFilter="0, 0; 0.125,0.2665; 0.25,0.4; 0.375,0.465; 0.5,0.5;  0.625,0.535; 0.75,0.6; 0.875,0.7335; 1,1">
                                          <p:stCondLst>
                                            <p:cond delay="81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" tmFilter="0, 0; 0.125,0.2665; 0.25,0.4; 0.375,0.465; 0.5,0.5;  0.625,0.535; 0.75,0.6; 0.875,0.7335; 1,1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1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" decel="50000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1">
                                          <p:stCondLst>
                                            <p:cond delay="80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" decel="50000">
                                          <p:stCondLst>
                                            <p:cond delay="82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" decel="50000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" decel="50000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6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1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1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10"/>
                            </p:stCondLst>
                            <p:childTnLst>
                              <p:par>
                                <p:cTn id="51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10"/>
                            </p:stCondLst>
                            <p:childTnLst>
                              <p:par>
                                <p:cTn id="5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1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build="p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" t="10495" r="7771"/>
          <a:stretch/>
        </p:blipFill>
        <p:spPr>
          <a:xfrm>
            <a:off x="0" y="0"/>
            <a:ext cx="12192000" cy="7025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18DAFFE-42BE-4537-A9DF-132D63748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5760513"/>
            <a:ext cx="5962643" cy="1325563"/>
          </a:xfrm>
        </p:spPr>
        <p:txBody>
          <a:bodyPr>
            <a:normAutofit/>
          </a:bodyPr>
          <a:lstStyle/>
          <a:p>
            <a:r>
              <a:rPr lang="es-MX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Herencia en CSS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EA8D997-0281-4A87-9D01-54B21D1761D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645936" y="420787"/>
            <a:ext cx="3128621" cy="1949551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729674" y="1298751"/>
            <a:ext cx="5887095" cy="3736981"/>
          </a:xfrm>
          <a:custGeom>
            <a:avLst/>
            <a:gdLst>
              <a:gd name="connsiteX0" fmla="*/ 0 w 5044440"/>
              <a:gd name="connsiteY0" fmla="*/ 0 h 2484120"/>
              <a:gd name="connsiteX1" fmla="*/ 5044440 w 5044440"/>
              <a:gd name="connsiteY1" fmla="*/ 0 h 2484120"/>
              <a:gd name="connsiteX2" fmla="*/ 5044440 w 5044440"/>
              <a:gd name="connsiteY2" fmla="*/ 2484120 h 2484120"/>
              <a:gd name="connsiteX3" fmla="*/ 0 w 5044440"/>
              <a:gd name="connsiteY3" fmla="*/ 2484120 h 2484120"/>
              <a:gd name="connsiteX4" fmla="*/ 0 w 5044440"/>
              <a:gd name="connsiteY4" fmla="*/ 0 h 2484120"/>
              <a:gd name="connsiteX0" fmla="*/ 0 w 5120640"/>
              <a:gd name="connsiteY0" fmla="*/ 0 h 2575560"/>
              <a:gd name="connsiteX1" fmla="*/ 5120640 w 5120640"/>
              <a:gd name="connsiteY1" fmla="*/ 91440 h 2575560"/>
              <a:gd name="connsiteX2" fmla="*/ 5120640 w 5120640"/>
              <a:gd name="connsiteY2" fmla="*/ 2575560 h 2575560"/>
              <a:gd name="connsiteX3" fmla="*/ 76200 w 5120640"/>
              <a:gd name="connsiteY3" fmla="*/ 2575560 h 2575560"/>
              <a:gd name="connsiteX4" fmla="*/ 0 w 5120640"/>
              <a:gd name="connsiteY4" fmla="*/ 0 h 2575560"/>
              <a:gd name="connsiteX0" fmla="*/ 0 w 5166360"/>
              <a:gd name="connsiteY0" fmla="*/ 0 h 2575560"/>
              <a:gd name="connsiteX1" fmla="*/ 5166360 w 5166360"/>
              <a:gd name="connsiteY1" fmla="*/ 15240 h 2575560"/>
              <a:gd name="connsiteX2" fmla="*/ 5120640 w 5166360"/>
              <a:gd name="connsiteY2" fmla="*/ 2575560 h 2575560"/>
              <a:gd name="connsiteX3" fmla="*/ 76200 w 5166360"/>
              <a:gd name="connsiteY3" fmla="*/ 2575560 h 2575560"/>
              <a:gd name="connsiteX4" fmla="*/ 0 w 5166360"/>
              <a:gd name="connsiteY4" fmla="*/ 0 h 2575560"/>
              <a:gd name="connsiteX0" fmla="*/ 0 w 5379720"/>
              <a:gd name="connsiteY0" fmla="*/ 0 h 2804160"/>
              <a:gd name="connsiteX1" fmla="*/ 5166360 w 5379720"/>
              <a:gd name="connsiteY1" fmla="*/ 15240 h 2804160"/>
              <a:gd name="connsiteX2" fmla="*/ 5379720 w 5379720"/>
              <a:gd name="connsiteY2" fmla="*/ 2804160 h 2804160"/>
              <a:gd name="connsiteX3" fmla="*/ 76200 w 5379720"/>
              <a:gd name="connsiteY3" fmla="*/ 2575560 h 2804160"/>
              <a:gd name="connsiteX4" fmla="*/ 0 w 5379720"/>
              <a:gd name="connsiteY4" fmla="*/ 0 h 2804160"/>
              <a:gd name="connsiteX0" fmla="*/ 0 w 5379720"/>
              <a:gd name="connsiteY0" fmla="*/ 0 h 3124200"/>
              <a:gd name="connsiteX1" fmla="*/ 5166360 w 5379720"/>
              <a:gd name="connsiteY1" fmla="*/ 15240 h 3124200"/>
              <a:gd name="connsiteX2" fmla="*/ 5379720 w 5379720"/>
              <a:gd name="connsiteY2" fmla="*/ 2804160 h 3124200"/>
              <a:gd name="connsiteX3" fmla="*/ 228600 w 5379720"/>
              <a:gd name="connsiteY3" fmla="*/ 3124200 h 3124200"/>
              <a:gd name="connsiteX4" fmla="*/ 0 w 5379720"/>
              <a:gd name="connsiteY4" fmla="*/ 0 h 3124200"/>
              <a:gd name="connsiteX0" fmla="*/ 0 w 5379720"/>
              <a:gd name="connsiteY0" fmla="*/ 15240 h 3139440"/>
              <a:gd name="connsiteX1" fmla="*/ 5135880 w 5379720"/>
              <a:gd name="connsiteY1" fmla="*/ 0 h 3139440"/>
              <a:gd name="connsiteX2" fmla="*/ 5379720 w 5379720"/>
              <a:gd name="connsiteY2" fmla="*/ 2819400 h 3139440"/>
              <a:gd name="connsiteX3" fmla="*/ 228600 w 5379720"/>
              <a:gd name="connsiteY3" fmla="*/ 3139440 h 3139440"/>
              <a:gd name="connsiteX4" fmla="*/ 0 w 5379720"/>
              <a:gd name="connsiteY4" fmla="*/ 15240 h 3139440"/>
              <a:gd name="connsiteX0" fmla="*/ 0 w 5379720"/>
              <a:gd name="connsiteY0" fmla="*/ 15240 h 2941116"/>
              <a:gd name="connsiteX1" fmla="*/ 5135880 w 5379720"/>
              <a:gd name="connsiteY1" fmla="*/ 0 h 2941116"/>
              <a:gd name="connsiteX2" fmla="*/ 5379720 w 5379720"/>
              <a:gd name="connsiteY2" fmla="*/ 2819400 h 2941116"/>
              <a:gd name="connsiteX3" fmla="*/ 282925 w 5379720"/>
              <a:gd name="connsiteY3" fmla="*/ 2941116 h 2941116"/>
              <a:gd name="connsiteX4" fmla="*/ 0 w 5379720"/>
              <a:gd name="connsiteY4" fmla="*/ 15240 h 2941116"/>
              <a:gd name="connsiteX0" fmla="*/ 0 w 5379720"/>
              <a:gd name="connsiteY0" fmla="*/ 15240 h 3007224"/>
              <a:gd name="connsiteX1" fmla="*/ 5135880 w 5379720"/>
              <a:gd name="connsiteY1" fmla="*/ 0 h 3007224"/>
              <a:gd name="connsiteX2" fmla="*/ 5379720 w 5379720"/>
              <a:gd name="connsiteY2" fmla="*/ 2819400 h 3007224"/>
              <a:gd name="connsiteX3" fmla="*/ 228600 w 5379720"/>
              <a:gd name="connsiteY3" fmla="*/ 3007224 h 3007224"/>
              <a:gd name="connsiteX4" fmla="*/ 0 w 5379720"/>
              <a:gd name="connsiteY4" fmla="*/ 15240 h 3007224"/>
              <a:gd name="connsiteX0" fmla="*/ 0 w 5257489"/>
              <a:gd name="connsiteY0" fmla="*/ 134235 h 3007224"/>
              <a:gd name="connsiteX1" fmla="*/ 5013649 w 5257489"/>
              <a:gd name="connsiteY1" fmla="*/ 0 h 3007224"/>
              <a:gd name="connsiteX2" fmla="*/ 5257489 w 5257489"/>
              <a:gd name="connsiteY2" fmla="*/ 2819400 h 3007224"/>
              <a:gd name="connsiteX3" fmla="*/ 106369 w 5257489"/>
              <a:gd name="connsiteY3" fmla="*/ 3007224 h 3007224"/>
              <a:gd name="connsiteX4" fmla="*/ 0 w 5257489"/>
              <a:gd name="connsiteY4" fmla="*/ 134235 h 3007224"/>
              <a:gd name="connsiteX0" fmla="*/ 0 w 5352557"/>
              <a:gd name="connsiteY0" fmla="*/ 54905 h 3007224"/>
              <a:gd name="connsiteX1" fmla="*/ 5108717 w 5352557"/>
              <a:gd name="connsiteY1" fmla="*/ 0 h 3007224"/>
              <a:gd name="connsiteX2" fmla="*/ 5352557 w 5352557"/>
              <a:gd name="connsiteY2" fmla="*/ 2819400 h 3007224"/>
              <a:gd name="connsiteX3" fmla="*/ 201437 w 5352557"/>
              <a:gd name="connsiteY3" fmla="*/ 3007224 h 3007224"/>
              <a:gd name="connsiteX4" fmla="*/ 0 w 5352557"/>
              <a:gd name="connsiteY4" fmla="*/ 54905 h 3007224"/>
              <a:gd name="connsiteX0" fmla="*/ 0 w 5216745"/>
              <a:gd name="connsiteY0" fmla="*/ 54905 h 3007224"/>
              <a:gd name="connsiteX1" fmla="*/ 5108717 w 5216745"/>
              <a:gd name="connsiteY1" fmla="*/ 0 h 3007224"/>
              <a:gd name="connsiteX2" fmla="*/ 5216745 w 5216745"/>
              <a:gd name="connsiteY2" fmla="*/ 2700406 h 3007224"/>
              <a:gd name="connsiteX3" fmla="*/ 201437 w 5216745"/>
              <a:gd name="connsiteY3" fmla="*/ 3007224 h 3007224"/>
              <a:gd name="connsiteX4" fmla="*/ 0 w 5216745"/>
              <a:gd name="connsiteY4" fmla="*/ 54905 h 3007224"/>
              <a:gd name="connsiteX0" fmla="*/ 0 w 5108717"/>
              <a:gd name="connsiteY0" fmla="*/ 54905 h 3007224"/>
              <a:gd name="connsiteX1" fmla="*/ 5108717 w 5108717"/>
              <a:gd name="connsiteY1" fmla="*/ 0 h 3007224"/>
              <a:gd name="connsiteX2" fmla="*/ 5094514 w 5108717"/>
              <a:gd name="connsiteY2" fmla="*/ 2621076 h 3007224"/>
              <a:gd name="connsiteX3" fmla="*/ 201437 w 5108717"/>
              <a:gd name="connsiteY3" fmla="*/ 3007224 h 3007224"/>
              <a:gd name="connsiteX4" fmla="*/ 0 w 5108717"/>
              <a:gd name="connsiteY4" fmla="*/ 54905 h 3007224"/>
              <a:gd name="connsiteX0" fmla="*/ 0 w 5230452"/>
              <a:gd name="connsiteY0" fmla="*/ 54905 h 3007224"/>
              <a:gd name="connsiteX1" fmla="*/ 5108717 w 5230452"/>
              <a:gd name="connsiteY1" fmla="*/ 0 h 3007224"/>
              <a:gd name="connsiteX2" fmla="*/ 5230327 w 5230452"/>
              <a:gd name="connsiteY2" fmla="*/ 2673963 h 3007224"/>
              <a:gd name="connsiteX3" fmla="*/ 201437 w 5230452"/>
              <a:gd name="connsiteY3" fmla="*/ 3007224 h 3007224"/>
              <a:gd name="connsiteX4" fmla="*/ 0 w 5230452"/>
              <a:gd name="connsiteY4" fmla="*/ 54905 h 3007224"/>
              <a:gd name="connsiteX0" fmla="*/ 0 w 5216885"/>
              <a:gd name="connsiteY0" fmla="*/ 54905 h 3007224"/>
              <a:gd name="connsiteX1" fmla="*/ 5108717 w 5216885"/>
              <a:gd name="connsiteY1" fmla="*/ 0 h 3007224"/>
              <a:gd name="connsiteX2" fmla="*/ 5216746 w 5216885"/>
              <a:gd name="connsiteY2" fmla="*/ 2624329 h 3007224"/>
              <a:gd name="connsiteX3" fmla="*/ 201437 w 5216885"/>
              <a:gd name="connsiteY3" fmla="*/ 3007224 h 3007224"/>
              <a:gd name="connsiteX4" fmla="*/ 0 w 5216885"/>
              <a:gd name="connsiteY4" fmla="*/ 54905 h 3007224"/>
              <a:gd name="connsiteX0" fmla="*/ 0 w 5216815"/>
              <a:gd name="connsiteY0" fmla="*/ 17679 h 2969998"/>
              <a:gd name="connsiteX1" fmla="*/ 4986487 w 5216815"/>
              <a:gd name="connsiteY1" fmla="*/ 0 h 2969998"/>
              <a:gd name="connsiteX2" fmla="*/ 5216746 w 5216815"/>
              <a:gd name="connsiteY2" fmla="*/ 2587103 h 2969998"/>
              <a:gd name="connsiteX3" fmla="*/ 201437 w 5216815"/>
              <a:gd name="connsiteY3" fmla="*/ 2969998 h 2969998"/>
              <a:gd name="connsiteX4" fmla="*/ 0 w 5216815"/>
              <a:gd name="connsiteY4" fmla="*/ 17679 h 2969998"/>
              <a:gd name="connsiteX0" fmla="*/ 0 w 5216835"/>
              <a:gd name="connsiteY0" fmla="*/ 42496 h 2994815"/>
              <a:gd name="connsiteX1" fmla="*/ 5040812 w 5216835"/>
              <a:gd name="connsiteY1" fmla="*/ 0 h 2994815"/>
              <a:gd name="connsiteX2" fmla="*/ 5216746 w 5216835"/>
              <a:gd name="connsiteY2" fmla="*/ 2611920 h 2994815"/>
              <a:gd name="connsiteX3" fmla="*/ 201437 w 5216835"/>
              <a:gd name="connsiteY3" fmla="*/ 2994815 h 2994815"/>
              <a:gd name="connsiteX4" fmla="*/ 0 w 5216835"/>
              <a:gd name="connsiteY4" fmla="*/ 42496 h 2994815"/>
              <a:gd name="connsiteX0" fmla="*/ 0 w 5243985"/>
              <a:gd name="connsiteY0" fmla="*/ 42496 h 2994815"/>
              <a:gd name="connsiteX1" fmla="*/ 5040812 w 5243985"/>
              <a:gd name="connsiteY1" fmla="*/ 0 h 2994815"/>
              <a:gd name="connsiteX2" fmla="*/ 5243908 w 5243985"/>
              <a:gd name="connsiteY2" fmla="*/ 2599512 h 2994815"/>
              <a:gd name="connsiteX3" fmla="*/ 201437 w 5243985"/>
              <a:gd name="connsiteY3" fmla="*/ 2994815 h 2994815"/>
              <a:gd name="connsiteX4" fmla="*/ 0 w 5243985"/>
              <a:gd name="connsiteY4" fmla="*/ 42496 h 2994815"/>
              <a:gd name="connsiteX0" fmla="*/ 0 w 5246314"/>
              <a:gd name="connsiteY0" fmla="*/ 42496 h 2994815"/>
              <a:gd name="connsiteX1" fmla="*/ 5040812 w 5246314"/>
              <a:gd name="connsiteY1" fmla="*/ 0 h 2994815"/>
              <a:gd name="connsiteX2" fmla="*/ 5243908 w 5246314"/>
              <a:gd name="connsiteY2" fmla="*/ 2599512 h 2994815"/>
              <a:gd name="connsiteX3" fmla="*/ 201437 w 5246314"/>
              <a:gd name="connsiteY3" fmla="*/ 2994815 h 2994815"/>
              <a:gd name="connsiteX4" fmla="*/ 0 w 5246314"/>
              <a:gd name="connsiteY4" fmla="*/ 42496 h 2994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6314" h="2994815">
                <a:moveTo>
                  <a:pt x="0" y="42496"/>
                </a:moveTo>
                <a:lnTo>
                  <a:pt x="5040812" y="0"/>
                </a:lnTo>
                <a:cubicBezTo>
                  <a:pt x="5266959" y="2561258"/>
                  <a:pt x="5248642" y="1725820"/>
                  <a:pt x="5243908" y="2599512"/>
                </a:cubicBezTo>
                <a:lnTo>
                  <a:pt x="201437" y="2994815"/>
                </a:lnTo>
                <a:lnTo>
                  <a:pt x="0" y="42496"/>
                </a:lnTo>
                <a:close/>
              </a:path>
            </a:pathLst>
          </a:custGeom>
          <a:solidFill>
            <a:srgbClr val="171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B490A044-A93D-49CB-B3FC-7AD32F18EE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 rot="21409285">
            <a:off x="852892" y="1346771"/>
            <a:ext cx="5527753" cy="274506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A6807E6-2C3F-48EE-ADE7-398409B911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9353" r="1534" b="2080"/>
          <a:stretch/>
        </p:blipFill>
        <p:spPr>
          <a:xfrm rot="21344489">
            <a:off x="1011456" y="4319152"/>
            <a:ext cx="5629101" cy="49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303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BD5661B-C169-4F39-9B91-68D5BD711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2276" y="256268"/>
            <a:ext cx="6117771" cy="1325563"/>
          </a:xfrm>
        </p:spPr>
        <p:txBody>
          <a:bodyPr>
            <a:normAutofit/>
          </a:bodyPr>
          <a:lstStyle/>
          <a:p>
            <a:r>
              <a:rPr lang="es-MX" sz="54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Colisiones de estilos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368C7D5-2B33-4E85-998A-B6AF728D4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22" y="958603"/>
            <a:ext cx="5793329" cy="324053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56766E0-5F5D-401D-8C37-07838F58B2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0884" y="1838099"/>
            <a:ext cx="4101815" cy="325692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293AF47-CF05-4CE6-B5BE-8A7B7CEB3E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6280" y="4368606"/>
            <a:ext cx="2947662" cy="214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071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ítulo 3">
            <a:extLst>
              <a:ext uri="{FF2B5EF4-FFF2-40B4-BE49-F238E27FC236}">
                <a16:creationId xmlns:a16="http://schemas.microsoft.com/office/drawing/2014/main" id="{29333D72-A4A7-451D-8BA7-CDCE2B2CDA91}"/>
              </a:ext>
            </a:extLst>
          </p:cNvPr>
          <p:cNvSpPr txBox="1">
            <a:spLocks/>
          </p:cNvSpPr>
          <p:nvPr/>
        </p:nvSpPr>
        <p:spPr>
          <a:xfrm>
            <a:off x="4767942" y="5061856"/>
            <a:ext cx="5040085" cy="140157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8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¿Dudas?</a:t>
            </a:r>
            <a:endParaRPr lang="es-MX" sz="8800" b="1" dirty="0">
              <a:solidFill>
                <a:srgbClr val="0099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40347">
            <a:off x="4882369" y="2475283"/>
            <a:ext cx="1326423" cy="125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1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ítulo 3">
            <a:extLst>
              <a:ext uri="{FF2B5EF4-FFF2-40B4-BE49-F238E27FC236}">
                <a16:creationId xmlns:a16="http://schemas.microsoft.com/office/drawing/2014/main" id="{29333D72-A4A7-451D-8BA7-CDCE2B2CDA91}"/>
              </a:ext>
            </a:extLst>
          </p:cNvPr>
          <p:cNvSpPr txBox="1">
            <a:spLocks/>
          </p:cNvSpPr>
          <p:nvPr/>
        </p:nvSpPr>
        <p:spPr>
          <a:xfrm>
            <a:off x="7629992" y="2038309"/>
            <a:ext cx="5040085" cy="234863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¿Cómo usar</a:t>
            </a:r>
            <a:endParaRPr lang="es-MX" sz="13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  <a:p>
            <a:pPr algn="ctr"/>
            <a:r>
              <a:rPr lang="es-MX" sz="138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CSS</a:t>
            </a:r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?</a:t>
            </a:r>
            <a:endParaRPr lang="es-MX" b="1" dirty="0">
              <a:solidFill>
                <a:srgbClr val="0099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29333D72-A4A7-451D-8BA7-CDCE2B2CDA91}"/>
              </a:ext>
            </a:extLst>
          </p:cNvPr>
          <p:cNvSpPr txBox="1">
            <a:spLocks/>
          </p:cNvSpPr>
          <p:nvPr/>
        </p:nvSpPr>
        <p:spPr>
          <a:xfrm rot="16200000">
            <a:off x="504694" y="2096799"/>
            <a:ext cx="2766360" cy="8089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en línea</a:t>
            </a:r>
            <a:endParaRPr lang="es-MX" dirty="0">
              <a:solidFill>
                <a:srgbClr val="0099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  <p:sp>
        <p:nvSpPr>
          <p:cNvPr id="5" name="Rectángulo 4"/>
          <p:cNvSpPr/>
          <p:nvPr/>
        </p:nvSpPr>
        <p:spPr>
          <a:xfrm rot="16200000">
            <a:off x="1247855" y="5260207"/>
            <a:ext cx="1319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CSS</a:t>
            </a:r>
            <a:endParaRPr lang="es-MX" sz="4400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 rot="16200000">
            <a:off x="2630342" y="5423495"/>
            <a:ext cx="1319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CSS</a:t>
            </a:r>
            <a:endParaRPr lang="es-MX" sz="4400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 rot="16200000">
            <a:off x="3628108" y="5597666"/>
            <a:ext cx="1319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CSS</a:t>
            </a:r>
            <a:endParaRPr lang="es-MX" sz="4400" dirty="0">
              <a:solidFill>
                <a:schemeClr val="bg1"/>
              </a:solidFill>
            </a:endParaRPr>
          </a:p>
        </p:txBody>
      </p:sp>
      <p:sp>
        <p:nvSpPr>
          <p:cNvPr id="8" name="Título 3">
            <a:extLst>
              <a:ext uri="{FF2B5EF4-FFF2-40B4-BE49-F238E27FC236}">
                <a16:creationId xmlns:a16="http://schemas.microsoft.com/office/drawing/2014/main" id="{29333D72-A4A7-451D-8BA7-CDCE2B2CDA91}"/>
              </a:ext>
            </a:extLst>
          </p:cNvPr>
          <p:cNvSpPr txBox="1">
            <a:spLocks/>
          </p:cNvSpPr>
          <p:nvPr/>
        </p:nvSpPr>
        <p:spPr>
          <a:xfrm rot="16200000">
            <a:off x="1510180" y="2153645"/>
            <a:ext cx="3657600" cy="8089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interno</a:t>
            </a:r>
            <a:endParaRPr lang="es-MX" dirty="0">
              <a:solidFill>
                <a:srgbClr val="0099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  <p:sp>
        <p:nvSpPr>
          <p:cNvPr id="9" name="Título 3">
            <a:extLst>
              <a:ext uri="{FF2B5EF4-FFF2-40B4-BE49-F238E27FC236}">
                <a16:creationId xmlns:a16="http://schemas.microsoft.com/office/drawing/2014/main" id="{29333D72-A4A7-451D-8BA7-CDCE2B2CDA91}"/>
              </a:ext>
            </a:extLst>
          </p:cNvPr>
          <p:cNvSpPr txBox="1">
            <a:spLocks/>
          </p:cNvSpPr>
          <p:nvPr/>
        </p:nvSpPr>
        <p:spPr>
          <a:xfrm rot="16200000">
            <a:off x="2907660" y="2153643"/>
            <a:ext cx="2916299" cy="8089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externo</a:t>
            </a:r>
            <a:endParaRPr lang="es-MX" dirty="0">
              <a:solidFill>
                <a:srgbClr val="0099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586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6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2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8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4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6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82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1" t="13104" r="3527" b="18015"/>
          <a:stretch/>
        </p:blipFill>
        <p:spPr>
          <a:xfrm>
            <a:off x="0" y="849085"/>
            <a:ext cx="12192000" cy="6076373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0BB27E49-B2E2-44D4-ADA0-22C275F95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9771" y="1479548"/>
            <a:ext cx="6139543" cy="1325563"/>
          </a:xfrm>
        </p:spPr>
        <p:txBody>
          <a:bodyPr>
            <a:normAutofit/>
          </a:bodyPr>
          <a:lstStyle/>
          <a:p>
            <a:pPr algn="ctr"/>
            <a:r>
              <a:rPr lang="es-MX" sz="5400" b="1" dirty="0">
                <a:latin typeface="Arial" panose="020B0604020202020204" pitchFamily="34" charset="0"/>
                <a:cs typeface="Arial" panose="020B0604020202020204" pitchFamily="34" charset="0"/>
              </a:rPr>
              <a:t>CSS en línea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EC77A214-01E9-4C40-9E40-E908EA577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9771" y="2808515"/>
            <a:ext cx="6139543" cy="1713934"/>
          </a:xfrm>
        </p:spPr>
        <p:txBody>
          <a:bodyPr>
            <a:no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MX" dirty="0">
                <a:latin typeface="Montserrat" panose="02000505000000020004" pitchFamily="2" charset="0"/>
                <a:cs typeface="Arial" panose="020B0604020202020204" pitchFamily="34" charset="0"/>
              </a:rPr>
              <a:t>Directamente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MX" dirty="0">
                <a:latin typeface="Montserrat" panose="02000505000000020004" pitchFamily="2" charset="0"/>
                <a:cs typeface="Arial" panose="020B0604020202020204" pitchFamily="34" charset="0"/>
              </a:rPr>
              <a:t>en las propias etiquetas,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MX" dirty="0">
                <a:latin typeface="Montserrat" panose="02000505000000020004" pitchFamily="2" charset="0"/>
                <a:cs typeface="Arial" panose="020B0604020202020204" pitchFamily="34" charset="0"/>
              </a:rPr>
              <a:t>a través del atributo 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MX" sz="5400" dirty="0" err="1">
                <a:solidFill>
                  <a:srgbClr val="66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  <a:cs typeface="Arial" panose="020B0604020202020204" pitchFamily="34" charset="0"/>
              </a:rPr>
              <a:t>style</a:t>
            </a:r>
            <a:endParaRPr lang="es-MX" sz="5400" dirty="0">
              <a:solidFill>
                <a:srgbClr val="660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  <a:cs typeface="Arial" panose="020B060402020202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8C7FD86-D2B8-47E0-9EE6-3668F930E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85056"/>
            <a:ext cx="12192000" cy="1034142"/>
          </a:xfrm>
          <a:prstGeom prst="rect">
            <a:avLst/>
          </a:prstGeom>
        </p:spPr>
      </p:pic>
      <p:sp>
        <p:nvSpPr>
          <p:cNvPr id="6" name="Elipse 5"/>
          <p:cNvSpPr/>
          <p:nvPr/>
        </p:nvSpPr>
        <p:spPr>
          <a:xfrm>
            <a:off x="1188720" y="0"/>
            <a:ext cx="1508760" cy="740664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83930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6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2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8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4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1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6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1" t="13104" r="3527" b="18015"/>
          <a:stretch/>
        </p:blipFill>
        <p:spPr>
          <a:xfrm>
            <a:off x="0" y="1"/>
            <a:ext cx="12192000" cy="6925458"/>
          </a:xfrm>
          <a:prstGeom prst="rect">
            <a:avLst/>
          </a:prstGeom>
        </p:spPr>
      </p:pic>
      <p:pic>
        <p:nvPicPr>
          <p:cNvPr id="9" name="Marcador de contenido 6">
            <a:extLst>
              <a:ext uri="{FF2B5EF4-FFF2-40B4-BE49-F238E27FC236}">
                <a16:creationId xmlns:a16="http://schemas.microsoft.com/office/drawing/2014/main" id="{25E96268-46CA-4255-A3B9-FCE01EA40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543" y="566238"/>
            <a:ext cx="6282905" cy="4499537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931F8F7D-A514-4C98-B4E7-2E316633614A}"/>
              </a:ext>
            </a:extLst>
          </p:cNvPr>
          <p:cNvSpPr txBox="1">
            <a:spLocks/>
          </p:cNvSpPr>
          <p:nvPr/>
        </p:nvSpPr>
        <p:spPr>
          <a:xfrm>
            <a:off x="5309616" y="4131144"/>
            <a:ext cx="4090416" cy="93463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r>
              <a:rPr lang="es-MX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interno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107F3BC3-7738-4041-AC43-C0723D11804F}"/>
              </a:ext>
            </a:extLst>
          </p:cNvPr>
          <p:cNvSpPr/>
          <p:nvPr/>
        </p:nvSpPr>
        <p:spPr>
          <a:xfrm>
            <a:off x="123991" y="712371"/>
            <a:ext cx="2509481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solidFill>
                  <a:schemeClr val="bg1"/>
                </a:solidFill>
                <a:latin typeface="Montserrat" panose="02000505000000020004" pitchFamily="2" charset="0"/>
              </a:rPr>
              <a:t>Se a</a:t>
            </a:r>
            <a:r>
              <a:rPr lang="es-MX" sz="2400" b="0" i="0" dirty="0">
                <a:solidFill>
                  <a:schemeClr val="bg1"/>
                </a:solidFill>
                <a:effectLst/>
                <a:latin typeface="Montserrat" panose="02000505000000020004" pitchFamily="2" charset="0"/>
              </a:rPr>
              <a:t>ñade</a:t>
            </a:r>
          </a:p>
          <a:p>
            <a:pPr algn="ctr"/>
            <a:r>
              <a:rPr lang="es-MX" sz="2400" b="1" i="0" dirty="0">
                <a:solidFill>
                  <a:schemeClr val="bg1"/>
                </a:solidFill>
                <a:effectLst/>
                <a:latin typeface="Montserrat" panose="02000505000000020004" pitchFamily="2" charset="0"/>
              </a:rPr>
              <a:t>directamente</a:t>
            </a:r>
            <a:r>
              <a:rPr lang="es-MX" sz="2400" b="0" i="0" dirty="0">
                <a:solidFill>
                  <a:schemeClr val="bg1"/>
                </a:solidFill>
                <a:effectLst/>
                <a:latin typeface="Montserrat" panose="02000505000000020004" pitchFamily="2" charset="0"/>
              </a:rPr>
              <a:t> </a:t>
            </a:r>
          </a:p>
          <a:p>
            <a:pPr algn="ctr"/>
            <a:r>
              <a:rPr lang="es-MX" sz="2400" b="0" i="0" dirty="0">
                <a:solidFill>
                  <a:schemeClr val="bg1"/>
                </a:solidFill>
                <a:effectLst/>
                <a:latin typeface="Montserrat" panose="02000505000000020004" pitchFamily="2" charset="0"/>
              </a:rPr>
              <a:t>en </a:t>
            </a:r>
            <a:r>
              <a:rPr lang="es-MX" sz="2400" dirty="0">
                <a:solidFill>
                  <a:schemeClr val="bg1"/>
                </a:solidFill>
                <a:latin typeface="Montserrat" panose="02000505000000020004" pitchFamily="2" charset="0"/>
              </a:rPr>
              <a:t>el</a:t>
            </a:r>
            <a:r>
              <a:rPr lang="es-MX" sz="2400" b="0" i="0" dirty="0">
                <a:solidFill>
                  <a:schemeClr val="bg1"/>
                </a:solidFill>
                <a:effectLst/>
                <a:latin typeface="Montserrat" panose="02000505000000020004" pitchFamily="2" charset="0"/>
              </a:rPr>
              <a:t> </a:t>
            </a:r>
          </a:p>
          <a:p>
            <a:pPr algn="ctr"/>
            <a:endParaRPr lang="es-MX" sz="2400" b="0" i="0" dirty="0">
              <a:solidFill>
                <a:schemeClr val="bg1"/>
              </a:solidFill>
              <a:effectLst/>
              <a:latin typeface="Montserrat" panose="02000505000000020004" pitchFamily="2" charset="0"/>
            </a:endParaRPr>
          </a:p>
          <a:p>
            <a:pPr algn="ctr"/>
            <a:r>
              <a:rPr lang="es-MX" sz="3200" i="0" dirty="0">
                <a:solidFill>
                  <a:srgbClr val="0099FF"/>
                </a:solidFill>
                <a:effectLst/>
                <a:latin typeface="Montserrat" panose="02000505000000020004" pitchFamily="2" charset="0"/>
                <a:cs typeface="Arial" panose="020B0604020202020204" pitchFamily="34" charset="0"/>
              </a:rPr>
              <a:t>&lt;head&gt;</a:t>
            </a:r>
          </a:p>
          <a:p>
            <a:pPr algn="ctr"/>
            <a:endParaRPr lang="es-MX" sz="2400" b="0" i="0" dirty="0">
              <a:solidFill>
                <a:schemeClr val="bg1"/>
              </a:solidFill>
              <a:effectLst/>
              <a:latin typeface="Montserrat" panose="02000505000000020004" pitchFamily="2" charset="0"/>
            </a:endParaRPr>
          </a:p>
          <a:p>
            <a:pPr algn="ctr"/>
            <a:r>
              <a:rPr lang="es-MX" sz="2400" b="0" i="0" dirty="0">
                <a:solidFill>
                  <a:schemeClr val="bg1"/>
                </a:solidFill>
                <a:effectLst/>
                <a:latin typeface="Montserrat" panose="02000505000000020004" pitchFamily="2" charset="0"/>
              </a:rPr>
              <a:t>del documento </a:t>
            </a:r>
            <a:r>
              <a:rPr lang="es-MX" sz="2400" b="0" i="0" dirty="0" err="1">
                <a:solidFill>
                  <a:schemeClr val="bg1"/>
                </a:solidFill>
                <a:effectLst/>
                <a:latin typeface="Montserrat" panose="02000505000000020004" pitchFamily="2" charset="0"/>
              </a:rPr>
              <a:t>html</a:t>
            </a:r>
            <a:endParaRPr lang="es-MX" sz="2400" dirty="0">
              <a:solidFill>
                <a:schemeClr val="bg1"/>
              </a:solidFill>
              <a:latin typeface="Montserrat" panose="02000505000000020004" pitchFamily="2" charset="0"/>
            </a:endParaRPr>
          </a:p>
        </p:txBody>
      </p:sp>
      <p:sp>
        <p:nvSpPr>
          <p:cNvPr id="13" name="Elipse 12"/>
          <p:cNvSpPr/>
          <p:nvPr/>
        </p:nvSpPr>
        <p:spPr>
          <a:xfrm>
            <a:off x="3016543" y="1033272"/>
            <a:ext cx="1281137" cy="438912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Elipse 13"/>
          <p:cNvSpPr/>
          <p:nvPr/>
        </p:nvSpPr>
        <p:spPr>
          <a:xfrm>
            <a:off x="3016543" y="4131144"/>
            <a:ext cx="1372577" cy="438912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CuadroTexto 15"/>
          <p:cNvSpPr txBox="1"/>
          <p:nvPr/>
        </p:nvSpPr>
        <p:spPr>
          <a:xfrm>
            <a:off x="3016543" y="1529581"/>
            <a:ext cx="821059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600" dirty="0">
                <a:solidFill>
                  <a:srgbClr val="FFC000"/>
                </a:solidFill>
                <a:latin typeface="+mj-lt"/>
                <a:cs typeface="Arial" panose="020B0604020202020204" pitchFamily="34" charset="0"/>
              </a:rPr>
              <a:t>{</a:t>
            </a:r>
            <a:endParaRPr lang="es-MX" sz="1600" dirty="0">
              <a:solidFill>
                <a:srgbClr val="FFC000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96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6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2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8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4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6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82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8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34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1" t="13104" r="3527" b="18015"/>
          <a:stretch/>
        </p:blipFill>
        <p:spPr>
          <a:xfrm>
            <a:off x="0" y="1005841"/>
            <a:ext cx="12192000" cy="591961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B0024D3E-DFD8-47C3-B945-69BC07BF3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178"/>
            <a:ext cx="12210006" cy="1083026"/>
          </a:xfrm>
          <a:prstGeom prst="rect">
            <a:avLst/>
          </a:prstGeom>
        </p:spPr>
      </p:pic>
      <p:sp>
        <p:nvSpPr>
          <p:cNvPr id="7" name="Título 3">
            <a:extLst>
              <a:ext uri="{FF2B5EF4-FFF2-40B4-BE49-F238E27FC236}">
                <a16:creationId xmlns:a16="http://schemas.microsoft.com/office/drawing/2014/main" id="{0BB27E49-B2E2-44D4-ADA0-22C275F95B10}"/>
              </a:ext>
            </a:extLst>
          </p:cNvPr>
          <p:cNvSpPr txBox="1">
            <a:spLocks/>
          </p:cNvSpPr>
          <p:nvPr/>
        </p:nvSpPr>
        <p:spPr>
          <a:xfrm>
            <a:off x="3069771" y="1479548"/>
            <a:ext cx="61395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5400" b="1" dirty="0">
                <a:latin typeface="Arial" panose="020B0604020202020204" pitchFamily="34" charset="0"/>
                <a:cs typeface="Arial" panose="020B0604020202020204" pitchFamily="34" charset="0"/>
              </a:rPr>
              <a:t>CSS externo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EC77A214-01E9-4C40-9E40-E908EA577643}"/>
              </a:ext>
            </a:extLst>
          </p:cNvPr>
          <p:cNvSpPr txBox="1">
            <a:spLocks/>
          </p:cNvSpPr>
          <p:nvPr/>
        </p:nvSpPr>
        <p:spPr>
          <a:xfrm>
            <a:off x="9570207" y="2048434"/>
            <a:ext cx="2260899" cy="23772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MX" dirty="0">
                <a:solidFill>
                  <a:schemeClr val="bg1"/>
                </a:solidFill>
                <a:latin typeface="Montserrat" panose="02000505000000020004" pitchFamily="2" charset="0"/>
                <a:cs typeface="Arial" panose="020B0604020202020204" pitchFamily="34" charset="0"/>
              </a:rPr>
              <a:t>Se incluye un enlace / relación al archivo CSS</a:t>
            </a:r>
          </a:p>
        </p:txBody>
      </p:sp>
      <p:sp>
        <p:nvSpPr>
          <p:cNvPr id="10" name="Marcador de contenido 7">
            <a:extLst>
              <a:ext uri="{FF2B5EF4-FFF2-40B4-BE49-F238E27FC236}">
                <a16:creationId xmlns:a16="http://schemas.microsoft.com/office/drawing/2014/main" id="{EC77A214-01E9-4C40-9E40-E908EA577643}"/>
              </a:ext>
            </a:extLst>
          </p:cNvPr>
          <p:cNvSpPr txBox="1">
            <a:spLocks/>
          </p:cNvSpPr>
          <p:nvPr/>
        </p:nvSpPr>
        <p:spPr>
          <a:xfrm>
            <a:off x="3051765" y="2561626"/>
            <a:ext cx="6139543" cy="27236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s-MX" dirty="0">
              <a:latin typeface="Montserrat" panose="02000505000000020004" pitchFamily="2" charset="0"/>
              <a:cs typeface="Arial" panose="020B0604020202020204" pitchFamily="34" charset="0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MX" dirty="0">
                <a:latin typeface="Montserrat" panose="02000505000000020004" pitchFamily="2" charset="0"/>
                <a:cs typeface="Arial" panose="020B0604020202020204" pitchFamily="34" charset="0"/>
              </a:rPr>
              <a:t>Se agrega en la cabecera del HTML dentro del bloque </a:t>
            </a:r>
            <a:r>
              <a:rPr lang="es-MX" sz="4800" dirty="0">
                <a:solidFill>
                  <a:srgbClr val="3FCD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  <a:cs typeface="Arial" panose="020B0604020202020204" pitchFamily="34" charset="0"/>
              </a:rPr>
              <a:t>&lt;head&gt;   &lt;/head&gt;</a:t>
            </a:r>
          </a:p>
        </p:txBody>
      </p:sp>
      <p:sp>
        <p:nvSpPr>
          <p:cNvPr id="11" name="Flecha derecha 10"/>
          <p:cNvSpPr/>
          <p:nvPr/>
        </p:nvSpPr>
        <p:spPr>
          <a:xfrm rot="16200000">
            <a:off x="10266835" y="1046212"/>
            <a:ext cx="867645" cy="786904"/>
          </a:xfrm>
          <a:prstGeom prst="rightArrow">
            <a:avLst/>
          </a:prstGeom>
          <a:solidFill>
            <a:srgbClr val="E07D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5759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9"/>
          <a:stretch/>
        </p:blipFill>
        <p:spPr>
          <a:xfrm>
            <a:off x="0" y="10886"/>
            <a:ext cx="12192000" cy="684711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930" y="5231406"/>
            <a:ext cx="1114298" cy="1053292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4370618" y="1175656"/>
            <a:ext cx="3162300" cy="4093029"/>
          </a:xfrm>
          <a:prstGeom prst="rect">
            <a:avLst/>
          </a:prstGeom>
          <a:gradFill flip="none" rotWithShape="1">
            <a:gsLst>
              <a:gs pos="99000">
                <a:srgbClr val="EEEEEE"/>
              </a:gs>
              <a:gs pos="0">
                <a:srgbClr val="EDEDED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Título 3">
            <a:extLst>
              <a:ext uri="{FF2B5EF4-FFF2-40B4-BE49-F238E27FC236}">
                <a16:creationId xmlns:a16="http://schemas.microsoft.com/office/drawing/2014/main" id="{29333D72-A4A7-451D-8BA7-CDCE2B2CDA91}"/>
              </a:ext>
            </a:extLst>
          </p:cNvPr>
          <p:cNvSpPr txBox="1">
            <a:spLocks/>
          </p:cNvSpPr>
          <p:nvPr/>
        </p:nvSpPr>
        <p:spPr>
          <a:xfrm rot="18405294">
            <a:off x="1611084" y="1072243"/>
            <a:ext cx="5279573" cy="276497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Estructura</a:t>
            </a:r>
            <a:r>
              <a:rPr lang="es-MX" sz="19900" dirty="0">
                <a:latin typeface="Montserrat" panose="02000505000000020004" pitchFamily="2" charset="0"/>
              </a:rPr>
              <a:t> </a:t>
            </a:r>
          </a:p>
          <a:p>
            <a:pPr algn="ctr"/>
            <a:r>
              <a:rPr lang="es-MX" sz="199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175208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6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20"/>
                            </p:stCondLst>
                            <p:childTnLst>
                              <p:par>
                                <p:cTn id="13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870856" y="2238796"/>
            <a:ext cx="3570513" cy="787434"/>
          </a:xfrm>
          <a:prstGeom prst="rect">
            <a:avLst/>
          </a:prstGeom>
          <a:solidFill>
            <a:srgbClr val="171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828" y="5100888"/>
            <a:ext cx="773523" cy="73117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9404" y="5305288"/>
            <a:ext cx="526774" cy="526774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69FF2D6D-CA62-462A-8C46-0BC5FEB84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3179" y="3887124"/>
            <a:ext cx="4897935" cy="1325563"/>
          </a:xfrm>
        </p:spPr>
        <p:txBody>
          <a:bodyPr>
            <a:noAutofit/>
          </a:bodyPr>
          <a:lstStyle/>
          <a:p>
            <a:pPr algn="ctr"/>
            <a:r>
              <a:rPr lang="es-MX" dirty="0">
                <a:latin typeface="Montserrat" panose="02000505000000020004" pitchFamily="2" charset="0"/>
              </a:rPr>
              <a:t>La </a:t>
            </a:r>
            <a:r>
              <a:rPr lang="es-MX" b="1" dirty="0">
                <a:latin typeface="Montserrat" panose="02000505000000020004" pitchFamily="2" charset="0"/>
              </a:rPr>
              <a:t>estructura </a:t>
            </a:r>
            <a:r>
              <a:rPr lang="es-MX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CSS</a:t>
            </a:r>
            <a:r>
              <a:rPr lang="es-MX" dirty="0">
                <a:latin typeface="Montserrat" panose="02000505000000020004" pitchFamily="2" charset="0"/>
              </a:rPr>
              <a:t> </a:t>
            </a:r>
            <a:br>
              <a:rPr lang="es-MX" dirty="0">
                <a:latin typeface="Montserrat" panose="02000505000000020004" pitchFamily="2" charset="0"/>
              </a:rPr>
            </a:br>
            <a:r>
              <a:rPr lang="es-MX" dirty="0">
                <a:latin typeface="Montserrat" panose="02000505000000020004" pitchFamily="2" charset="0"/>
              </a:rPr>
              <a:t>se basa en</a:t>
            </a:r>
            <a:r>
              <a:rPr lang="es-MX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 </a:t>
            </a:r>
            <a:r>
              <a:rPr lang="es-MX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REGLAS</a:t>
            </a:r>
          </a:p>
        </p:txBody>
      </p:sp>
      <p:pic>
        <p:nvPicPr>
          <p:cNvPr id="5122" name="Picture 2" descr="Sintaxis simple">
            <a:extLst>
              <a:ext uri="{FF2B5EF4-FFF2-40B4-BE49-F238E27FC236}">
                <a16:creationId xmlns:a16="http://schemas.microsoft.com/office/drawing/2014/main" id="{0350DA55-E8C4-46F6-AAD5-748C4644C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171" y="166044"/>
            <a:ext cx="10790572" cy="2141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3ED93FA-C319-4EA1-92F7-9EC260EEA24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053" t="15710" r="3272" b="26315"/>
          <a:stretch/>
        </p:blipFill>
        <p:spPr>
          <a:xfrm>
            <a:off x="4441370" y="2242456"/>
            <a:ext cx="6923316" cy="78377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3ED93FA-C319-4EA1-92F7-9EC260EEA24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45" t="15108" r="91480" b="26315"/>
          <a:stretch/>
        </p:blipFill>
        <p:spPr>
          <a:xfrm>
            <a:off x="2378528" y="2238796"/>
            <a:ext cx="555171" cy="78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29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502347" y="4609257"/>
            <a:ext cx="22172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  <a:latin typeface="Montserrat" panose="02000505000000020004" pitchFamily="2" charset="0"/>
              </a:rPr>
              <a:t>Selector</a:t>
            </a:r>
            <a:r>
              <a:rPr lang="es-MX" sz="2000" dirty="0">
                <a:latin typeface="Montserrat" panose="02000505000000020004" pitchFamily="2" charset="0"/>
              </a:rPr>
              <a:t> </a:t>
            </a:r>
          </a:p>
        </p:txBody>
      </p:sp>
      <p:sp>
        <p:nvSpPr>
          <p:cNvPr id="7" name="Rectángulo 6"/>
          <p:cNvSpPr/>
          <p:nvPr/>
        </p:nvSpPr>
        <p:spPr>
          <a:xfrm>
            <a:off x="4842233" y="1386867"/>
            <a:ext cx="23310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3200" b="1" dirty="0">
                <a:solidFill>
                  <a:schemeClr val="bg1"/>
                </a:solidFill>
                <a:latin typeface="Montserrat" panose="02000505000000020004" pitchFamily="2" charset="0"/>
              </a:rPr>
              <a:t>Propiedad</a:t>
            </a:r>
          </a:p>
        </p:txBody>
      </p:sp>
      <p:sp>
        <p:nvSpPr>
          <p:cNvPr id="9" name="Rectángulo 8"/>
          <p:cNvSpPr/>
          <p:nvPr/>
        </p:nvSpPr>
        <p:spPr>
          <a:xfrm>
            <a:off x="8856797" y="4714357"/>
            <a:ext cx="12650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3200" b="1" dirty="0">
                <a:solidFill>
                  <a:schemeClr val="bg1"/>
                </a:solidFill>
                <a:latin typeface="Montserrat" panose="02000505000000020004" pitchFamily="2" charset="0"/>
              </a:rPr>
              <a:t>Valor</a:t>
            </a:r>
          </a:p>
        </p:txBody>
      </p:sp>
      <p:sp>
        <p:nvSpPr>
          <p:cNvPr id="11" name="Elipse 10"/>
          <p:cNvSpPr/>
          <p:nvPr/>
        </p:nvSpPr>
        <p:spPr>
          <a:xfrm>
            <a:off x="1357420" y="2068284"/>
            <a:ext cx="2362201" cy="23622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1195841" y="2372221"/>
            <a:ext cx="269048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latin typeface="Montserrat" panose="02000505000000020004" pitchFamily="2" charset="0"/>
              </a:rPr>
              <a:t>Es el </a:t>
            </a:r>
          </a:p>
          <a:p>
            <a:pPr algn="ctr"/>
            <a:r>
              <a:rPr lang="es-MX" sz="2400" b="1" dirty="0">
                <a:solidFill>
                  <a:srgbClr val="FC9A01"/>
                </a:solidFill>
                <a:latin typeface="Montserrat" panose="02000505000000020004" pitchFamily="2" charset="0"/>
              </a:rPr>
              <a:t>elemento HTML </a:t>
            </a:r>
          </a:p>
          <a:p>
            <a:pPr algn="ctr"/>
            <a:r>
              <a:rPr lang="es-MX" dirty="0">
                <a:latin typeface="Montserrat" panose="02000505000000020004" pitchFamily="2" charset="0"/>
              </a:rPr>
              <a:t>que vamos a seleccionar del documento para aplicarle un estilo concreto</a:t>
            </a:r>
          </a:p>
        </p:txBody>
      </p:sp>
      <p:sp>
        <p:nvSpPr>
          <p:cNvPr id="12" name="Elipse 11"/>
          <p:cNvSpPr/>
          <p:nvPr/>
        </p:nvSpPr>
        <p:spPr>
          <a:xfrm>
            <a:off x="4937239" y="2155367"/>
            <a:ext cx="2362201" cy="23622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/>
          <p:cNvSpPr/>
          <p:nvPr/>
        </p:nvSpPr>
        <p:spPr>
          <a:xfrm>
            <a:off x="4630733" y="2433776"/>
            <a:ext cx="275408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000" dirty="0">
                <a:latin typeface="Montserrat" panose="02000505000000020004" pitchFamily="2" charset="0"/>
              </a:rPr>
              <a:t>Es una de las </a:t>
            </a:r>
          </a:p>
          <a:p>
            <a:pPr algn="ctr"/>
            <a:r>
              <a:rPr lang="es-MX" sz="2000" dirty="0">
                <a:latin typeface="Montserrat" panose="02000505000000020004" pitchFamily="2" charset="0"/>
              </a:rPr>
              <a:t>diferentes características que brinda el lenguaje </a:t>
            </a:r>
            <a:r>
              <a:rPr lang="es-MX" sz="2800" b="1" dirty="0">
                <a:solidFill>
                  <a:srgbClr val="0099FF"/>
                </a:solidFill>
                <a:latin typeface="Montserrat" panose="02000505000000020004" pitchFamily="2" charset="0"/>
              </a:rPr>
              <a:t>CSS</a:t>
            </a:r>
          </a:p>
        </p:txBody>
      </p:sp>
      <p:sp>
        <p:nvSpPr>
          <p:cNvPr id="13" name="Elipse 12"/>
          <p:cNvSpPr/>
          <p:nvPr/>
        </p:nvSpPr>
        <p:spPr>
          <a:xfrm>
            <a:off x="8350354" y="2201300"/>
            <a:ext cx="2362201" cy="23622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/>
          <p:cNvSpPr/>
          <p:nvPr/>
        </p:nvSpPr>
        <p:spPr>
          <a:xfrm>
            <a:off x="8295932" y="2218332"/>
            <a:ext cx="2622440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latin typeface="Montserrat" panose="02000505000000020004" pitchFamily="2" charset="0"/>
              </a:rPr>
              <a:t>Cada </a:t>
            </a:r>
          </a:p>
          <a:p>
            <a:pPr algn="ctr"/>
            <a:r>
              <a:rPr lang="es-MX" sz="2400" b="1" dirty="0">
                <a:solidFill>
                  <a:srgbClr val="4536C3"/>
                </a:solidFill>
                <a:latin typeface="Montserrat" panose="02000505000000020004" pitchFamily="2" charset="0"/>
              </a:rPr>
              <a:t>propiedad </a:t>
            </a:r>
            <a:r>
              <a:rPr lang="es-MX" sz="2800" b="1" dirty="0">
                <a:solidFill>
                  <a:srgbClr val="4536C3"/>
                </a:solidFill>
                <a:latin typeface="Montserrat" panose="02000505000000020004" pitchFamily="2" charset="0"/>
              </a:rPr>
              <a:t>CSS</a:t>
            </a:r>
            <a:r>
              <a:rPr lang="es-MX" sz="2800" b="1" dirty="0">
                <a:solidFill>
                  <a:srgbClr val="0099FF"/>
                </a:solidFill>
                <a:latin typeface="Montserrat" panose="02000505000000020004" pitchFamily="2" charset="0"/>
              </a:rPr>
              <a:t> </a:t>
            </a:r>
          </a:p>
          <a:p>
            <a:pPr algn="ctr"/>
            <a:r>
              <a:rPr lang="es-MX" dirty="0">
                <a:latin typeface="Montserrat" panose="02000505000000020004" pitchFamily="2" charset="0"/>
              </a:rPr>
              <a:t>tiene una serie de valores concretos, con los que </a:t>
            </a:r>
          </a:p>
          <a:p>
            <a:pPr algn="ctr"/>
            <a:r>
              <a:rPr lang="es-MX" dirty="0">
                <a:latin typeface="Montserrat" panose="02000505000000020004" pitchFamily="2" charset="0"/>
              </a:rPr>
              <a:t>tendrá uno u otro comportamiento</a:t>
            </a:r>
          </a:p>
        </p:txBody>
      </p:sp>
    </p:spTree>
    <p:extLst>
      <p:ext uri="{BB962C8B-B14F-4D97-AF65-F5344CB8AC3E}">
        <p14:creationId xmlns:p14="http://schemas.microsoft.com/office/powerpoint/2010/main" val="73594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3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3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4" grpId="0"/>
      <p:bldP spid="6" grpId="0"/>
      <p:bldP spid="8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</TotalTime>
  <Words>363</Words>
  <Application>Microsoft Office PowerPoint</Application>
  <PresentationFormat>Panorámica</PresentationFormat>
  <Paragraphs>92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Montserrat</vt:lpstr>
      <vt:lpstr>Tema de Office</vt:lpstr>
      <vt:lpstr>Introducción a CSS</vt:lpstr>
      <vt:lpstr>¿Qué es CSS?</vt:lpstr>
      <vt:lpstr>Presentación de PowerPoint</vt:lpstr>
      <vt:lpstr>CSS en línea</vt:lpstr>
      <vt:lpstr>Presentación de PowerPoint</vt:lpstr>
      <vt:lpstr>Presentación de PowerPoint</vt:lpstr>
      <vt:lpstr>Presentación de PowerPoint</vt:lpstr>
      <vt:lpstr>La estructura CSS  se basa en REGLAS</vt:lpstr>
      <vt:lpstr>Presentación de PowerPoint</vt:lpstr>
      <vt:lpstr>Presentación de PowerPoint</vt:lpstr>
      <vt:lpstr>Selectores</vt:lpstr>
      <vt:lpstr>Son usados para seleccionar el elemento HTML al que le quieres aplicar estilos</vt:lpstr>
      <vt:lpstr>Selector universal</vt:lpstr>
      <vt:lpstr>Selector de tipo o de etiqueta</vt:lpstr>
      <vt:lpstr>Presentación de PowerPoint</vt:lpstr>
      <vt:lpstr>Selector descendente</vt:lpstr>
      <vt:lpstr>Presentación de PowerPoint</vt:lpstr>
      <vt:lpstr>Selector de clase</vt:lpstr>
      <vt:lpstr>Selectores          de ID</vt:lpstr>
      <vt:lpstr>Herencia en CSS</vt:lpstr>
      <vt:lpstr>Colisiones de estilos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CSS</dc:title>
  <dc:creator>Daniel Cornelio</dc:creator>
  <cp:lastModifiedBy>Daniel Cornelio</cp:lastModifiedBy>
  <cp:revision>85</cp:revision>
  <dcterms:created xsi:type="dcterms:W3CDTF">2019-12-09T17:52:51Z</dcterms:created>
  <dcterms:modified xsi:type="dcterms:W3CDTF">2020-01-08T04:11:14Z</dcterms:modified>
</cp:coreProperties>
</file>

<file path=docProps/thumbnail.jpeg>
</file>